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796FC4-E6CA-4DA6-8E28-17147102843C}" type="datetimeFigureOut">
              <a:rPr lang="es-AR" smtClean="0"/>
              <a:t>4/4/2018</a:t>
            </a:fld>
            <a:endParaRPr lang="es-A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707219-DBEE-478F-8C28-14E910364550}" type="slidenum">
              <a:rPr lang="es-AR" smtClean="0"/>
              <a:t>‹Nº›</a:t>
            </a:fld>
            <a:endParaRPr lang="es-A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1828800"/>
          </a:xfrm>
        </p:spPr>
        <p:txBody>
          <a:bodyPr/>
          <a:lstStyle/>
          <a:p>
            <a:pPr algn="ctr"/>
            <a:r>
              <a:rPr lang="es-AR" dirty="0" smtClean="0"/>
              <a:t>LEY 24.521 DE EDUCACIÓN SUPERIOR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629464"/>
          </a:xfrm>
        </p:spPr>
        <p:txBody>
          <a:bodyPr>
            <a:normAutofit fontScale="92500"/>
          </a:bodyPr>
          <a:lstStyle/>
          <a:p>
            <a:pPr algn="ctr"/>
            <a:r>
              <a:rPr lang="es-AR" dirty="0" smtClean="0"/>
              <a:t>Art. Nº 43: “Los planes de estudio de carreras correspondientes a profesiones reguladas por el Estado; cuyo interés pueda comprometer el interés público, poniendo en riesgo la salud, la </a:t>
            </a:r>
            <a:r>
              <a:rPr lang="es-AR" dirty="0" smtClean="0"/>
              <a:t>seguridad,  </a:t>
            </a: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bienes de </a:t>
            </a:r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habitantes </a:t>
            </a:r>
            <a:r>
              <a:rPr lang="es-AR" dirty="0" smtClean="0"/>
              <a:t>o </a:t>
            </a:r>
            <a:r>
              <a:rPr lang="es-AR" dirty="0"/>
              <a:t>la formación de los habitantes, </a:t>
            </a:r>
            <a:r>
              <a:rPr lang="es-AR" dirty="0" smtClean="0"/>
              <a:t>deben tener en cuenta </a:t>
            </a:r>
            <a:r>
              <a:rPr lang="es-AR" dirty="0"/>
              <a:t>la carga </a:t>
            </a:r>
            <a:r>
              <a:rPr lang="es-AR" dirty="0" smtClean="0"/>
              <a:t>horaria mínima, </a:t>
            </a:r>
            <a:r>
              <a:rPr lang="es-AR" dirty="0"/>
              <a:t>los </a:t>
            </a:r>
            <a:r>
              <a:rPr lang="es-AR" dirty="0" smtClean="0"/>
              <a:t>contenidos anuales básicos y los criterios de intensidad de la formación práctica que establezca el Ministerio de Educación en acuerdo con el Consejo de Universidades”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7173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Tales carreras DEBEN ser acreditadas periódicamente por la CONEAU o entidad privada constituida con ese fin, con los estándares </a:t>
            </a:r>
            <a:r>
              <a:rPr lang="es-AR" dirty="0" smtClean="0"/>
              <a:t>establecidos </a:t>
            </a:r>
            <a:r>
              <a:rPr lang="es-AR" dirty="0" smtClean="0"/>
              <a:t>por el Min. </a:t>
            </a:r>
            <a:r>
              <a:rPr lang="es-AR" dirty="0"/>
              <a:t>d</a:t>
            </a:r>
            <a:r>
              <a:rPr lang="es-AR" dirty="0" smtClean="0"/>
              <a:t>e Educación en conformidad con el CIN.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3419872" y="2852936"/>
            <a:ext cx="2304256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b="1" dirty="0" smtClean="0"/>
              <a:t>CIN</a:t>
            </a:r>
            <a:endParaRPr lang="es-AR" sz="3600" b="1" dirty="0"/>
          </a:p>
        </p:txBody>
      </p:sp>
      <p:sp>
        <p:nvSpPr>
          <p:cNvPr id="5" name="4 Rectángulo"/>
          <p:cNvSpPr/>
          <p:nvPr/>
        </p:nvSpPr>
        <p:spPr>
          <a:xfrm>
            <a:off x="5897355" y="4509120"/>
            <a:ext cx="2304256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b="1" dirty="0" smtClean="0"/>
              <a:t>CRUP</a:t>
            </a:r>
            <a:endParaRPr lang="es-AR" sz="3600" b="1" dirty="0"/>
          </a:p>
        </p:txBody>
      </p:sp>
      <p:sp>
        <p:nvSpPr>
          <p:cNvPr id="6" name="5 Rectángulo"/>
          <p:cNvSpPr/>
          <p:nvPr/>
        </p:nvSpPr>
        <p:spPr>
          <a:xfrm>
            <a:off x="1085262" y="4509120"/>
            <a:ext cx="2304256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b="1" dirty="0" smtClean="0"/>
              <a:t>CODECE</a:t>
            </a:r>
            <a:endParaRPr lang="es-AR" sz="3600" b="1" dirty="0"/>
          </a:p>
        </p:txBody>
      </p:sp>
      <p:sp>
        <p:nvSpPr>
          <p:cNvPr id="7" name="6 Flecha izquierda y derecha"/>
          <p:cNvSpPr/>
          <p:nvPr/>
        </p:nvSpPr>
        <p:spPr>
          <a:xfrm rot="18760709">
            <a:off x="1726245" y="3490350"/>
            <a:ext cx="1965632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Flecha izquierda y derecha"/>
          <p:cNvSpPr/>
          <p:nvPr/>
        </p:nvSpPr>
        <p:spPr>
          <a:xfrm rot="2232905">
            <a:off x="5515770" y="3503285"/>
            <a:ext cx="2233530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03430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Resolución 3400/17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u="sng" dirty="0" smtClean="0"/>
              <a:t>Anexo II: Estándares para la acreditación de la carrera de contador:</a:t>
            </a:r>
          </a:p>
          <a:p>
            <a:pPr marL="0" indent="0">
              <a:buNone/>
            </a:pPr>
            <a:endParaRPr lang="es-AR" dirty="0" smtClean="0"/>
          </a:p>
          <a:p>
            <a:pPr marL="571500" indent="-571500">
              <a:buAutoNum type="romanUcPeriod"/>
            </a:pPr>
            <a:r>
              <a:rPr lang="es-AR" dirty="0" smtClean="0"/>
              <a:t>Contexto </a:t>
            </a:r>
            <a:r>
              <a:rPr lang="es-AR" dirty="0" smtClean="0"/>
              <a:t>institucional.</a:t>
            </a:r>
            <a:endParaRPr lang="es-AR" dirty="0" smtClean="0"/>
          </a:p>
          <a:p>
            <a:pPr marL="571500" indent="-571500">
              <a:buAutoNum type="romanUcPeriod"/>
            </a:pPr>
            <a:r>
              <a:rPr lang="es-AR" dirty="0" smtClean="0"/>
              <a:t>Plan de estudios</a:t>
            </a:r>
          </a:p>
          <a:p>
            <a:pPr marL="571500" indent="-571500">
              <a:buAutoNum type="romanUcPeriod"/>
            </a:pPr>
            <a:r>
              <a:rPr lang="es-AR" dirty="0" smtClean="0">
                <a:solidFill>
                  <a:srgbClr val="FF0000"/>
                </a:solidFill>
              </a:rPr>
              <a:t>Cuerpo académico</a:t>
            </a:r>
          </a:p>
          <a:p>
            <a:pPr marL="571500" indent="-571500">
              <a:buAutoNum type="romanUcPeriod"/>
            </a:pPr>
            <a:r>
              <a:rPr lang="es-AR" dirty="0" smtClean="0"/>
              <a:t>Estudiantes y graduados</a:t>
            </a:r>
          </a:p>
          <a:p>
            <a:pPr marL="571500" indent="-571500">
              <a:buAutoNum type="romanUcPeriod"/>
            </a:pPr>
            <a:r>
              <a:rPr lang="es-AR" dirty="0" smtClean="0"/>
              <a:t>Infraestructura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0704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III. Cuerpo académico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AR" dirty="0" smtClean="0"/>
              <a:t>La carrera debe contar con un cuerpo académico con antecedentes </a:t>
            </a: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ADECUADOS</a:t>
            </a:r>
          </a:p>
          <a:p>
            <a:pPr marL="514350" indent="-514350">
              <a:buAutoNum type="arabicPeriod"/>
            </a:pPr>
            <a:r>
              <a:rPr lang="es-AR" dirty="0" smtClean="0"/>
              <a:t>La carrera debe contar con un cuerpo académico adecuado en: </a:t>
            </a:r>
          </a:p>
          <a:p>
            <a:pPr marL="0" indent="0">
              <a:buNone/>
            </a:pPr>
            <a:r>
              <a:rPr lang="es-AR" dirty="0"/>
              <a:t>	</a:t>
            </a:r>
            <a:r>
              <a:rPr lang="es-AR" dirty="0" smtClean="0"/>
              <a:t>		- Número		Docencia</a:t>
            </a:r>
          </a:p>
          <a:p>
            <a:pPr marL="0" indent="0">
              <a:buNone/>
            </a:pPr>
            <a:r>
              <a:rPr lang="es-AR" dirty="0"/>
              <a:t>	</a:t>
            </a:r>
            <a:r>
              <a:rPr lang="es-AR" dirty="0" smtClean="0"/>
              <a:t>		- Composición	Investigación</a:t>
            </a:r>
          </a:p>
          <a:p>
            <a:pPr marL="0" indent="0">
              <a:buNone/>
            </a:pPr>
            <a:r>
              <a:rPr lang="es-AR" dirty="0" smtClean="0"/>
              <a:t>			- Dedicación		Extensión</a:t>
            </a:r>
            <a:endParaRPr lang="es-AR" dirty="0"/>
          </a:p>
        </p:txBody>
      </p:sp>
      <p:sp>
        <p:nvSpPr>
          <p:cNvPr id="4" name="3 Cerrar llave"/>
          <p:cNvSpPr/>
          <p:nvPr/>
        </p:nvSpPr>
        <p:spPr>
          <a:xfrm>
            <a:off x="5436096" y="3573016"/>
            <a:ext cx="360040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696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III. Cuerpo académico (cont.)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3. La institución promoverá la: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smtClean="0"/>
              <a:t>					-FORMACIÓN</a:t>
            </a:r>
          </a:p>
          <a:p>
            <a:pPr marL="0" indent="0">
              <a:buNone/>
            </a:pPr>
            <a:r>
              <a:rPr lang="es-AR" dirty="0"/>
              <a:t>	</a:t>
            </a:r>
            <a:r>
              <a:rPr lang="es-AR" dirty="0" smtClean="0"/>
              <a:t>				-ACTUALIZACIÓN 					PERMANENTE DE SUS 					DOCENTES</a:t>
            </a:r>
            <a:endParaRPr lang="es-AR" dirty="0"/>
          </a:p>
        </p:txBody>
      </p:sp>
      <p:sp>
        <p:nvSpPr>
          <p:cNvPr id="7" name="6 Flecha doblada hacia arriba"/>
          <p:cNvSpPr/>
          <p:nvPr/>
        </p:nvSpPr>
        <p:spPr>
          <a:xfrm rot="5400000">
            <a:off x="3365865" y="2438891"/>
            <a:ext cx="1620181" cy="15841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278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III. Cuerpo académico (cont.)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4. El ingreso y la permanencia en la docencia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smtClean="0"/>
              <a:t>		-Mecanismos que garanticen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/>
              <a:t>	</a:t>
            </a:r>
            <a:r>
              <a:rPr lang="es-AR" dirty="0" smtClean="0"/>
              <a:t>			IDONEIDAD</a:t>
            </a:r>
          </a:p>
          <a:p>
            <a:pPr marL="0" indent="0">
              <a:buNone/>
            </a:pPr>
            <a:r>
              <a:rPr lang="es-AR" dirty="0"/>
              <a:t>	</a:t>
            </a:r>
            <a:r>
              <a:rPr lang="es-AR" dirty="0" smtClean="0"/>
              <a:t>			DE ACCESO PÚBLICO</a:t>
            </a:r>
            <a:endParaRPr lang="es-AR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3131840" y="3429000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3131840" y="450912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3131840" y="501317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1619672" y="2492896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57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III. Cuerpo académico (cont.)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5. El plantel docente debe contar con profesores que acrediten:</a:t>
            </a:r>
          </a:p>
          <a:p>
            <a:pPr marL="0" indent="0">
              <a:buNone/>
            </a:pPr>
            <a:endParaRPr lang="es-AR" dirty="0"/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Experiencia en el ejercicio de la profesión</a:t>
            </a:r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3707904" y="2924944"/>
            <a:ext cx="1296144" cy="1296144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875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III. Cuerpo académico (cont.)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6. La trayectoria académica	DOCUMENTADA</a:t>
            </a:r>
          </a:p>
          <a:p>
            <a:pPr marL="0" indent="0">
              <a:buNone/>
            </a:pPr>
            <a:r>
              <a:rPr lang="es-AR" dirty="0" smtClean="0"/>
              <a:t>     y formación profesional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7. Pautas de evaluación		INICIAL</a:t>
            </a:r>
          </a:p>
          <a:p>
            <a:pPr marL="0" indent="0">
              <a:buNone/>
            </a:pPr>
            <a:r>
              <a:rPr lang="es-AR" dirty="0"/>
              <a:t>	</a:t>
            </a:r>
            <a:r>
              <a:rPr lang="es-AR" dirty="0" smtClean="0"/>
              <a:t>				PERMANENTE</a:t>
            </a:r>
            <a:endParaRPr lang="es-AR" dirty="0"/>
          </a:p>
        </p:txBody>
      </p:sp>
      <p:sp>
        <p:nvSpPr>
          <p:cNvPr id="4" name="3 Cerrar llave"/>
          <p:cNvSpPr/>
          <p:nvPr/>
        </p:nvSpPr>
        <p:spPr>
          <a:xfrm>
            <a:off x="4427984" y="2348880"/>
            <a:ext cx="360040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" name="7 Conector recto"/>
          <p:cNvCxnSpPr>
            <a:stCxn id="4" idx="1"/>
          </p:cNvCxnSpPr>
          <p:nvPr/>
        </p:nvCxnSpPr>
        <p:spPr>
          <a:xfrm>
            <a:off x="4788024" y="292494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6444208" y="29249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6444208" y="278092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923928" y="458112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3923928" y="4581128"/>
            <a:ext cx="115212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08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248</Words>
  <Application>Microsoft Office PowerPoint</Application>
  <PresentationFormat>Presentación en pantalla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Flujo</vt:lpstr>
      <vt:lpstr>LEY 24.521 DE EDUCACIÓN SUPERIOR</vt:lpstr>
      <vt:lpstr>Presentación de PowerPoint</vt:lpstr>
      <vt:lpstr>Resolución 3400/17</vt:lpstr>
      <vt:lpstr>III. Cuerpo académico</vt:lpstr>
      <vt:lpstr>III. Cuerpo académico (cont.)</vt:lpstr>
      <vt:lpstr>III. Cuerpo académico (cont.)</vt:lpstr>
      <vt:lpstr>III. Cuerpo académico (cont.)</vt:lpstr>
      <vt:lpstr>III. Cuerpo académico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24.521 DE EDUCACIÓN SUPERIOR</dc:title>
  <dc:creator>Leila Di Russo</dc:creator>
  <cp:lastModifiedBy>ldirusso</cp:lastModifiedBy>
  <cp:revision>6</cp:revision>
  <dcterms:created xsi:type="dcterms:W3CDTF">2018-04-04T19:46:01Z</dcterms:created>
  <dcterms:modified xsi:type="dcterms:W3CDTF">2018-04-04T21:24:54Z</dcterms:modified>
</cp:coreProperties>
</file>