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18288000" cy="10287000"/>
  <p:notesSz cx="6858000" cy="9144000"/>
  <p:embeddedFontLst>
    <p:embeddedFont>
      <p:font typeface="Inter" panose="020B0604020202020204" charset="0"/>
      <p:regular r:id="rId17"/>
    </p:embeddedFont>
    <p:embeddedFont>
      <p:font typeface="Inter Bold" panose="020B0604020202020204" charset="0"/>
      <p:regular r:id="rId18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6F7F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43" d="100"/>
          <a:sy n="43" d="100"/>
        </p:scale>
        <p:origin x="936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font" Target="fonts/font2.fntdata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font" Target="fonts/font1.fntdata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11/17/2025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fce.unl.edu.ar/media/plan_nuevo/Res.%20C.S.%20Nordm%20502%20del%2025-10-18%20Expte.NordmFCE-0941917-18%20Modificacion%20Plan%20de%20Estudios%20Contador%20Publico.pdf" TargetMode="Externa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oneau.gob.ar/archivos/resoluciones/RESOL3400-17.pdf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6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1028700" y="2838171"/>
            <a:ext cx="11179240" cy="267042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0368"/>
              </a:lnSpc>
            </a:pPr>
            <a:r>
              <a:rPr lang="en-US" sz="9600" b="1" spc="-96">
                <a:solidFill>
                  <a:srgbClr val="2A6E8C"/>
                </a:solidFill>
                <a:latin typeface="Inter Bold"/>
                <a:ea typeface="Inter Bold"/>
                <a:cs typeface="Inter Bold"/>
                <a:sym typeface="Inter Bold"/>
              </a:rPr>
              <a:t>JORNADA DE</a:t>
            </a:r>
          </a:p>
          <a:p>
            <a:pPr marL="0" lvl="0" indent="0" algn="l">
              <a:lnSpc>
                <a:spcPts val="10368"/>
              </a:lnSpc>
              <a:spcBef>
                <a:spcPct val="0"/>
              </a:spcBef>
            </a:pPr>
            <a:r>
              <a:rPr lang="en-US" sz="9600" b="1" spc="-96">
                <a:solidFill>
                  <a:srgbClr val="2A6E8C"/>
                </a:solidFill>
                <a:latin typeface="Inter Bold"/>
                <a:ea typeface="Inter Bold"/>
                <a:cs typeface="Inter Bold"/>
                <a:sym typeface="Inter Bold"/>
              </a:rPr>
              <a:t>SENSIBILIZACIÓN</a:t>
            </a:r>
          </a:p>
        </p:txBody>
      </p:sp>
      <p:sp>
        <p:nvSpPr>
          <p:cNvPr id="3" name="TextBox 3"/>
          <p:cNvSpPr txBox="1"/>
          <p:nvPr/>
        </p:nvSpPr>
        <p:spPr>
          <a:xfrm>
            <a:off x="1215620" y="5508600"/>
            <a:ext cx="9604780" cy="100787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ts val="3943"/>
              </a:lnSpc>
            </a:pPr>
            <a:r>
              <a:rPr lang="en-US" sz="3399" spc="81" dirty="0">
                <a:solidFill>
                  <a:srgbClr val="2A6E8C"/>
                </a:solidFill>
                <a:latin typeface="Inter"/>
                <a:ea typeface="Inter"/>
                <a:cs typeface="Inter"/>
                <a:sym typeface="Inter"/>
              </a:rPr>
              <a:t>DIÁLOGO ABIERTO A LA COMUNIDAD FCE</a:t>
            </a:r>
          </a:p>
          <a:p>
            <a:pPr algn="l">
              <a:lnSpc>
                <a:spcPts val="3943"/>
              </a:lnSpc>
            </a:pPr>
            <a:r>
              <a:rPr lang="en-US" sz="3399" spc="81" dirty="0">
                <a:solidFill>
                  <a:srgbClr val="2A6E8C"/>
                </a:solidFill>
                <a:latin typeface="Inter"/>
                <a:ea typeface="Inter"/>
                <a:cs typeface="Inter"/>
                <a:sym typeface="Inter"/>
              </a:rPr>
              <a:t>SOBRE PROPUESTA ACADÉMICA</a:t>
            </a:r>
          </a:p>
        </p:txBody>
      </p:sp>
      <p:grpSp>
        <p:nvGrpSpPr>
          <p:cNvPr id="4" name="Group 4"/>
          <p:cNvGrpSpPr/>
          <p:nvPr/>
        </p:nvGrpSpPr>
        <p:grpSpPr>
          <a:xfrm>
            <a:off x="12679033" y="0"/>
            <a:ext cx="1526756" cy="8241997"/>
            <a:chOff x="0" y="0"/>
            <a:chExt cx="147052" cy="793840"/>
          </a:xfrm>
        </p:grpSpPr>
        <p:sp>
          <p:nvSpPr>
            <p:cNvPr id="5" name="Freeform 5"/>
            <p:cNvSpPr/>
            <p:nvPr/>
          </p:nvSpPr>
          <p:spPr>
            <a:xfrm>
              <a:off x="0" y="0"/>
              <a:ext cx="147052" cy="793840"/>
            </a:xfrm>
            <a:custGeom>
              <a:avLst/>
              <a:gdLst/>
              <a:ahLst/>
              <a:cxnLst/>
              <a:rect l="l" t="t" r="r" b="b"/>
              <a:pathLst>
                <a:path w="147052" h="793840">
                  <a:moveTo>
                    <a:pt x="0" y="0"/>
                  </a:moveTo>
                  <a:lnTo>
                    <a:pt x="147052" y="0"/>
                  </a:lnTo>
                  <a:lnTo>
                    <a:pt x="147052" y="793840"/>
                  </a:lnTo>
                  <a:lnTo>
                    <a:pt x="0" y="793840"/>
                  </a:lnTo>
                  <a:close/>
                </a:path>
              </a:pathLst>
            </a:custGeom>
            <a:solidFill>
              <a:srgbClr val="7CACDE"/>
            </a:solidFill>
          </p:spPr>
          <p:txBody>
            <a:bodyPr/>
            <a:lstStyle/>
            <a:p>
              <a:endParaRPr lang="es-AR"/>
            </a:p>
          </p:txBody>
        </p:sp>
        <p:sp>
          <p:nvSpPr>
            <p:cNvPr id="6" name="TextBox 6"/>
            <p:cNvSpPr txBox="1"/>
            <p:nvPr/>
          </p:nvSpPr>
          <p:spPr>
            <a:xfrm>
              <a:off x="0" y="-38100"/>
              <a:ext cx="147052" cy="831940"/>
            </a:xfrm>
            <a:prstGeom prst="rect">
              <a:avLst/>
            </a:prstGeom>
          </p:spPr>
          <p:txBody>
            <a:bodyPr lIns="230806" tIns="230806" rIns="230806" bIns="230806" rtlCol="0" anchor="ctr"/>
            <a:lstStyle/>
            <a:p>
              <a:pPr algn="ctr">
                <a:lnSpc>
                  <a:spcPts val="1960"/>
                </a:lnSpc>
              </a:pPr>
              <a:endParaRPr/>
            </a:p>
          </p:txBody>
        </p:sp>
      </p:grpSp>
      <p:grpSp>
        <p:nvGrpSpPr>
          <p:cNvPr id="7" name="Group 7"/>
          <p:cNvGrpSpPr/>
          <p:nvPr/>
        </p:nvGrpSpPr>
        <p:grpSpPr>
          <a:xfrm>
            <a:off x="14205789" y="0"/>
            <a:ext cx="1526756" cy="8241997"/>
            <a:chOff x="0" y="0"/>
            <a:chExt cx="147052" cy="793840"/>
          </a:xfrm>
        </p:grpSpPr>
        <p:sp>
          <p:nvSpPr>
            <p:cNvPr id="8" name="Freeform 8"/>
            <p:cNvSpPr/>
            <p:nvPr/>
          </p:nvSpPr>
          <p:spPr>
            <a:xfrm>
              <a:off x="0" y="0"/>
              <a:ext cx="147052" cy="793840"/>
            </a:xfrm>
            <a:custGeom>
              <a:avLst/>
              <a:gdLst/>
              <a:ahLst/>
              <a:cxnLst/>
              <a:rect l="l" t="t" r="r" b="b"/>
              <a:pathLst>
                <a:path w="147052" h="793840">
                  <a:moveTo>
                    <a:pt x="0" y="0"/>
                  </a:moveTo>
                  <a:lnTo>
                    <a:pt x="147052" y="0"/>
                  </a:lnTo>
                  <a:lnTo>
                    <a:pt x="147052" y="793840"/>
                  </a:lnTo>
                  <a:lnTo>
                    <a:pt x="0" y="793840"/>
                  </a:lnTo>
                  <a:close/>
                </a:path>
              </a:pathLst>
            </a:custGeom>
            <a:solidFill>
              <a:srgbClr val="F6F7F7"/>
            </a:solidFill>
          </p:spPr>
          <p:txBody>
            <a:bodyPr/>
            <a:lstStyle/>
            <a:p>
              <a:endParaRPr lang="es-AR"/>
            </a:p>
          </p:txBody>
        </p:sp>
        <p:sp>
          <p:nvSpPr>
            <p:cNvPr id="9" name="TextBox 9"/>
            <p:cNvSpPr txBox="1"/>
            <p:nvPr/>
          </p:nvSpPr>
          <p:spPr>
            <a:xfrm>
              <a:off x="0" y="-38100"/>
              <a:ext cx="147052" cy="831940"/>
            </a:xfrm>
            <a:prstGeom prst="rect">
              <a:avLst/>
            </a:prstGeom>
          </p:spPr>
          <p:txBody>
            <a:bodyPr lIns="230806" tIns="230806" rIns="230806" bIns="230806" rtlCol="0" anchor="ctr"/>
            <a:lstStyle/>
            <a:p>
              <a:pPr algn="ctr">
                <a:lnSpc>
                  <a:spcPts val="1960"/>
                </a:lnSpc>
              </a:pPr>
              <a:endParaRPr/>
            </a:p>
          </p:txBody>
        </p:sp>
      </p:grpSp>
      <p:grpSp>
        <p:nvGrpSpPr>
          <p:cNvPr id="10" name="Group 10"/>
          <p:cNvGrpSpPr/>
          <p:nvPr/>
        </p:nvGrpSpPr>
        <p:grpSpPr>
          <a:xfrm>
            <a:off x="15732544" y="0"/>
            <a:ext cx="1526756" cy="8241997"/>
            <a:chOff x="0" y="0"/>
            <a:chExt cx="147052" cy="793840"/>
          </a:xfrm>
        </p:grpSpPr>
        <p:sp>
          <p:nvSpPr>
            <p:cNvPr id="11" name="Freeform 11"/>
            <p:cNvSpPr/>
            <p:nvPr/>
          </p:nvSpPr>
          <p:spPr>
            <a:xfrm>
              <a:off x="0" y="0"/>
              <a:ext cx="147052" cy="793840"/>
            </a:xfrm>
            <a:custGeom>
              <a:avLst/>
              <a:gdLst/>
              <a:ahLst/>
              <a:cxnLst/>
              <a:rect l="l" t="t" r="r" b="b"/>
              <a:pathLst>
                <a:path w="147052" h="793840">
                  <a:moveTo>
                    <a:pt x="0" y="0"/>
                  </a:moveTo>
                  <a:lnTo>
                    <a:pt x="147052" y="0"/>
                  </a:lnTo>
                  <a:lnTo>
                    <a:pt x="147052" y="793840"/>
                  </a:lnTo>
                  <a:lnTo>
                    <a:pt x="0" y="793840"/>
                  </a:lnTo>
                  <a:close/>
                </a:path>
              </a:pathLst>
            </a:custGeom>
            <a:solidFill>
              <a:srgbClr val="7CACDE"/>
            </a:solidFill>
          </p:spPr>
          <p:txBody>
            <a:bodyPr/>
            <a:lstStyle/>
            <a:p>
              <a:endParaRPr lang="es-AR"/>
            </a:p>
          </p:txBody>
        </p:sp>
        <p:sp>
          <p:nvSpPr>
            <p:cNvPr id="12" name="TextBox 12"/>
            <p:cNvSpPr txBox="1"/>
            <p:nvPr/>
          </p:nvSpPr>
          <p:spPr>
            <a:xfrm>
              <a:off x="0" y="-38100"/>
              <a:ext cx="147052" cy="831940"/>
            </a:xfrm>
            <a:prstGeom prst="rect">
              <a:avLst/>
            </a:prstGeom>
          </p:spPr>
          <p:txBody>
            <a:bodyPr lIns="230806" tIns="230806" rIns="230806" bIns="230806" rtlCol="0" anchor="ctr"/>
            <a:lstStyle/>
            <a:p>
              <a:pPr algn="ctr">
                <a:lnSpc>
                  <a:spcPts val="1960"/>
                </a:lnSpc>
              </a:pPr>
              <a:endParaRPr/>
            </a:p>
          </p:txBody>
        </p:sp>
      </p:grpSp>
      <p:sp>
        <p:nvSpPr>
          <p:cNvPr id="13" name="Freeform 13"/>
          <p:cNvSpPr/>
          <p:nvPr/>
        </p:nvSpPr>
        <p:spPr>
          <a:xfrm>
            <a:off x="14453283" y="3372182"/>
            <a:ext cx="1031767" cy="1031767"/>
          </a:xfrm>
          <a:custGeom>
            <a:avLst/>
            <a:gdLst/>
            <a:ahLst/>
            <a:cxnLst/>
            <a:rect l="l" t="t" r="r" b="b"/>
            <a:pathLst>
              <a:path w="1031767" h="1031767">
                <a:moveTo>
                  <a:pt x="0" y="0"/>
                </a:moveTo>
                <a:lnTo>
                  <a:pt x="1031767" y="0"/>
                </a:lnTo>
                <a:lnTo>
                  <a:pt x="1031767" y="1031767"/>
                </a:lnTo>
                <a:lnTo>
                  <a:pt x="0" y="1031767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s-AR"/>
          </a:p>
        </p:txBody>
      </p:sp>
      <p:grpSp>
        <p:nvGrpSpPr>
          <p:cNvPr id="14" name="Group 14"/>
          <p:cNvGrpSpPr/>
          <p:nvPr/>
        </p:nvGrpSpPr>
        <p:grpSpPr>
          <a:xfrm>
            <a:off x="12679033" y="7180202"/>
            <a:ext cx="4580267" cy="1082325"/>
            <a:chOff x="0" y="0"/>
            <a:chExt cx="441155" cy="104246"/>
          </a:xfrm>
        </p:grpSpPr>
        <p:sp>
          <p:nvSpPr>
            <p:cNvPr id="15" name="Freeform 15"/>
            <p:cNvSpPr/>
            <p:nvPr/>
          </p:nvSpPr>
          <p:spPr>
            <a:xfrm>
              <a:off x="0" y="0"/>
              <a:ext cx="441155" cy="104246"/>
            </a:xfrm>
            <a:custGeom>
              <a:avLst/>
              <a:gdLst/>
              <a:ahLst/>
              <a:cxnLst/>
              <a:rect l="l" t="t" r="r" b="b"/>
              <a:pathLst>
                <a:path w="441155" h="104246">
                  <a:moveTo>
                    <a:pt x="220578" y="0"/>
                  </a:moveTo>
                  <a:lnTo>
                    <a:pt x="441155" y="104246"/>
                  </a:lnTo>
                  <a:lnTo>
                    <a:pt x="0" y="104246"/>
                  </a:lnTo>
                  <a:lnTo>
                    <a:pt x="220578" y="0"/>
                  </a:lnTo>
                  <a:close/>
                </a:path>
              </a:pathLst>
            </a:custGeom>
            <a:solidFill>
              <a:srgbClr val="F6F7F7"/>
            </a:solidFill>
          </p:spPr>
          <p:txBody>
            <a:bodyPr/>
            <a:lstStyle/>
            <a:p>
              <a:endParaRPr lang="es-AR"/>
            </a:p>
          </p:txBody>
        </p:sp>
        <p:sp>
          <p:nvSpPr>
            <p:cNvPr id="16" name="TextBox 16"/>
            <p:cNvSpPr txBox="1"/>
            <p:nvPr/>
          </p:nvSpPr>
          <p:spPr>
            <a:xfrm>
              <a:off x="68930" y="10300"/>
              <a:ext cx="303294" cy="86500"/>
            </a:xfrm>
            <a:prstGeom prst="rect">
              <a:avLst/>
            </a:prstGeom>
          </p:spPr>
          <p:txBody>
            <a:bodyPr lIns="230806" tIns="230806" rIns="230806" bIns="230806" rtlCol="0" anchor="ctr"/>
            <a:lstStyle/>
            <a:p>
              <a:pPr algn="ctr">
                <a:lnSpc>
                  <a:spcPts val="1960"/>
                </a:lnSpc>
              </a:pPr>
              <a:endParaRPr/>
            </a:p>
          </p:txBody>
        </p:sp>
      </p:grpSp>
      <p:sp>
        <p:nvSpPr>
          <p:cNvPr id="17" name="Freeform 17"/>
          <p:cNvSpPr/>
          <p:nvPr/>
        </p:nvSpPr>
        <p:spPr>
          <a:xfrm>
            <a:off x="-2297375" y="-428575"/>
            <a:ext cx="11144150" cy="11144150"/>
          </a:xfrm>
          <a:custGeom>
            <a:avLst/>
            <a:gdLst/>
            <a:ahLst/>
            <a:cxnLst/>
            <a:rect l="l" t="t" r="r" b="b"/>
            <a:pathLst>
              <a:path w="11144150" h="11144150">
                <a:moveTo>
                  <a:pt x="0" y="0"/>
                </a:moveTo>
                <a:lnTo>
                  <a:pt x="11144150" y="0"/>
                </a:lnTo>
                <a:lnTo>
                  <a:pt x="11144150" y="11144150"/>
                </a:lnTo>
                <a:lnTo>
                  <a:pt x="0" y="11144150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alphaModFix amt="5000"/>
            </a:blip>
            <a:stretch>
              <a:fillRect/>
            </a:stretch>
          </a:blipFill>
        </p:spPr>
        <p:txBody>
          <a:bodyPr/>
          <a:lstStyle/>
          <a:p>
            <a:endParaRPr lang="es-AR"/>
          </a:p>
        </p:txBody>
      </p:sp>
      <p:sp>
        <p:nvSpPr>
          <p:cNvPr id="18" name="Freeform 18"/>
          <p:cNvSpPr/>
          <p:nvPr/>
        </p:nvSpPr>
        <p:spPr>
          <a:xfrm>
            <a:off x="1215620" y="7092942"/>
            <a:ext cx="3908878" cy="1169586"/>
          </a:xfrm>
          <a:custGeom>
            <a:avLst/>
            <a:gdLst/>
            <a:ahLst/>
            <a:cxnLst/>
            <a:rect l="l" t="t" r="r" b="b"/>
            <a:pathLst>
              <a:path w="3908878" h="1169586">
                <a:moveTo>
                  <a:pt x="0" y="0"/>
                </a:moveTo>
                <a:lnTo>
                  <a:pt x="3908878" y="0"/>
                </a:lnTo>
                <a:lnTo>
                  <a:pt x="3908878" y="1169585"/>
                </a:lnTo>
                <a:lnTo>
                  <a:pt x="0" y="1169585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  <p:txBody>
          <a:bodyPr/>
          <a:lstStyle/>
          <a:p>
            <a:endParaRPr lang="es-AR"/>
          </a:p>
        </p:txBody>
      </p:sp>
      <p:sp>
        <p:nvSpPr>
          <p:cNvPr id="19" name="Freeform 19"/>
          <p:cNvSpPr/>
          <p:nvPr/>
        </p:nvSpPr>
        <p:spPr>
          <a:xfrm>
            <a:off x="5453195" y="7092942"/>
            <a:ext cx="3908878" cy="1151453"/>
          </a:xfrm>
          <a:custGeom>
            <a:avLst/>
            <a:gdLst/>
            <a:ahLst/>
            <a:cxnLst/>
            <a:rect l="l" t="t" r="r" b="b"/>
            <a:pathLst>
              <a:path w="3908878" h="1151453">
                <a:moveTo>
                  <a:pt x="0" y="0"/>
                </a:moveTo>
                <a:lnTo>
                  <a:pt x="3908879" y="0"/>
                </a:lnTo>
                <a:lnTo>
                  <a:pt x="3908879" y="1151452"/>
                </a:lnTo>
                <a:lnTo>
                  <a:pt x="0" y="1151452"/>
                </a:lnTo>
                <a:lnTo>
                  <a:pt x="0" y="0"/>
                </a:lnTo>
                <a:close/>
              </a:path>
            </a:pathLst>
          </a:custGeom>
          <a:blipFill>
            <a:blip r:embed="rId5"/>
            <a:stretch>
              <a:fillRect/>
            </a:stretch>
          </a:blipFill>
        </p:spPr>
        <p:txBody>
          <a:bodyPr/>
          <a:lstStyle/>
          <a:p>
            <a:endParaRPr lang="es-AR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6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0" y="1039906"/>
            <a:ext cx="18288000" cy="617405"/>
            <a:chOff x="0" y="0"/>
            <a:chExt cx="24384000" cy="823207"/>
          </a:xfrm>
        </p:grpSpPr>
        <p:grpSp>
          <p:nvGrpSpPr>
            <p:cNvPr id="3" name="Group 3"/>
            <p:cNvGrpSpPr/>
            <p:nvPr/>
          </p:nvGrpSpPr>
          <p:grpSpPr>
            <a:xfrm>
              <a:off x="0" y="0"/>
              <a:ext cx="24384000" cy="274402"/>
              <a:chOff x="0" y="0"/>
              <a:chExt cx="6384251" cy="71844"/>
            </a:xfrm>
          </p:grpSpPr>
          <p:sp>
            <p:nvSpPr>
              <p:cNvPr id="4" name="Freeform 4"/>
              <p:cNvSpPr/>
              <p:nvPr/>
            </p:nvSpPr>
            <p:spPr>
              <a:xfrm>
                <a:off x="0" y="0"/>
                <a:ext cx="6384251" cy="71844"/>
              </a:xfrm>
              <a:custGeom>
                <a:avLst/>
                <a:gdLst/>
                <a:ahLst/>
                <a:cxnLst/>
                <a:rect l="l" t="t" r="r" b="b"/>
                <a:pathLst>
                  <a:path w="6384251" h="71844">
                    <a:moveTo>
                      <a:pt x="0" y="0"/>
                    </a:moveTo>
                    <a:lnTo>
                      <a:pt x="6384251" y="0"/>
                    </a:lnTo>
                    <a:lnTo>
                      <a:pt x="6384251" y="71844"/>
                    </a:lnTo>
                    <a:lnTo>
                      <a:pt x="0" y="71844"/>
                    </a:lnTo>
                    <a:close/>
                  </a:path>
                </a:pathLst>
              </a:custGeom>
              <a:solidFill>
                <a:srgbClr val="75AADB"/>
              </a:solidFill>
            </p:spPr>
            <p:txBody>
              <a:bodyPr/>
              <a:lstStyle/>
              <a:p>
                <a:endParaRPr lang="es-AR"/>
              </a:p>
            </p:txBody>
          </p:sp>
          <p:sp>
            <p:nvSpPr>
              <p:cNvPr id="5" name="TextBox 5"/>
              <p:cNvSpPr txBox="1"/>
              <p:nvPr/>
            </p:nvSpPr>
            <p:spPr>
              <a:xfrm>
                <a:off x="0" y="-38100"/>
                <a:ext cx="6384251" cy="109944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1865"/>
                  </a:lnSpc>
                </a:pPr>
                <a:endParaRPr/>
              </a:p>
            </p:txBody>
          </p:sp>
        </p:grpSp>
        <p:grpSp>
          <p:nvGrpSpPr>
            <p:cNvPr id="6" name="Group 6"/>
            <p:cNvGrpSpPr/>
            <p:nvPr/>
          </p:nvGrpSpPr>
          <p:grpSpPr>
            <a:xfrm>
              <a:off x="0" y="274402"/>
              <a:ext cx="24384000" cy="274402"/>
              <a:chOff x="0" y="0"/>
              <a:chExt cx="6384251" cy="71844"/>
            </a:xfrm>
          </p:grpSpPr>
          <p:sp>
            <p:nvSpPr>
              <p:cNvPr id="7" name="Freeform 7"/>
              <p:cNvSpPr/>
              <p:nvPr/>
            </p:nvSpPr>
            <p:spPr>
              <a:xfrm>
                <a:off x="0" y="0"/>
                <a:ext cx="6384251" cy="71844"/>
              </a:xfrm>
              <a:custGeom>
                <a:avLst/>
                <a:gdLst/>
                <a:ahLst/>
                <a:cxnLst/>
                <a:rect l="l" t="t" r="r" b="b"/>
                <a:pathLst>
                  <a:path w="6384251" h="71844">
                    <a:moveTo>
                      <a:pt x="0" y="0"/>
                    </a:moveTo>
                    <a:lnTo>
                      <a:pt x="6384251" y="0"/>
                    </a:lnTo>
                    <a:lnTo>
                      <a:pt x="6384251" y="71844"/>
                    </a:lnTo>
                    <a:lnTo>
                      <a:pt x="0" y="71844"/>
                    </a:lnTo>
                    <a:close/>
                  </a:path>
                </a:pathLst>
              </a:custGeom>
              <a:solidFill>
                <a:srgbClr val="FFFFFF"/>
              </a:solidFill>
            </p:spPr>
            <p:txBody>
              <a:bodyPr/>
              <a:lstStyle/>
              <a:p>
                <a:endParaRPr lang="es-AR"/>
              </a:p>
            </p:txBody>
          </p:sp>
          <p:sp>
            <p:nvSpPr>
              <p:cNvPr id="8" name="TextBox 8"/>
              <p:cNvSpPr txBox="1"/>
              <p:nvPr/>
            </p:nvSpPr>
            <p:spPr>
              <a:xfrm>
                <a:off x="0" y="-38100"/>
                <a:ext cx="6384251" cy="109944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1865"/>
                  </a:lnSpc>
                </a:pPr>
                <a:endParaRPr/>
              </a:p>
            </p:txBody>
          </p:sp>
        </p:grpSp>
        <p:grpSp>
          <p:nvGrpSpPr>
            <p:cNvPr id="9" name="Group 9"/>
            <p:cNvGrpSpPr/>
            <p:nvPr/>
          </p:nvGrpSpPr>
          <p:grpSpPr>
            <a:xfrm>
              <a:off x="0" y="548805"/>
              <a:ext cx="24384000" cy="274402"/>
              <a:chOff x="0" y="0"/>
              <a:chExt cx="6384251" cy="71844"/>
            </a:xfrm>
          </p:grpSpPr>
          <p:sp>
            <p:nvSpPr>
              <p:cNvPr id="10" name="Freeform 10"/>
              <p:cNvSpPr/>
              <p:nvPr/>
            </p:nvSpPr>
            <p:spPr>
              <a:xfrm>
                <a:off x="0" y="0"/>
                <a:ext cx="6384251" cy="71844"/>
              </a:xfrm>
              <a:custGeom>
                <a:avLst/>
                <a:gdLst/>
                <a:ahLst/>
                <a:cxnLst/>
                <a:rect l="l" t="t" r="r" b="b"/>
                <a:pathLst>
                  <a:path w="6384251" h="71844">
                    <a:moveTo>
                      <a:pt x="0" y="0"/>
                    </a:moveTo>
                    <a:lnTo>
                      <a:pt x="6384251" y="0"/>
                    </a:lnTo>
                    <a:lnTo>
                      <a:pt x="6384251" y="71844"/>
                    </a:lnTo>
                    <a:lnTo>
                      <a:pt x="0" y="71844"/>
                    </a:lnTo>
                    <a:close/>
                  </a:path>
                </a:pathLst>
              </a:custGeom>
              <a:solidFill>
                <a:srgbClr val="75AADB"/>
              </a:solidFill>
            </p:spPr>
            <p:txBody>
              <a:bodyPr/>
              <a:lstStyle/>
              <a:p>
                <a:endParaRPr lang="es-AR"/>
              </a:p>
            </p:txBody>
          </p:sp>
          <p:sp>
            <p:nvSpPr>
              <p:cNvPr id="11" name="TextBox 11"/>
              <p:cNvSpPr txBox="1"/>
              <p:nvPr/>
            </p:nvSpPr>
            <p:spPr>
              <a:xfrm>
                <a:off x="0" y="-38100"/>
                <a:ext cx="6384251" cy="109944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1865"/>
                  </a:lnSpc>
                </a:pPr>
                <a:endParaRPr/>
              </a:p>
            </p:txBody>
          </p:sp>
        </p:grpSp>
      </p:grpSp>
      <p:sp>
        <p:nvSpPr>
          <p:cNvPr id="12" name="TextBox 12"/>
          <p:cNvSpPr txBox="1"/>
          <p:nvPr/>
        </p:nvSpPr>
        <p:spPr>
          <a:xfrm>
            <a:off x="5868007" y="1000301"/>
            <a:ext cx="6171594" cy="695324"/>
          </a:xfrm>
          <a:prstGeom prst="rect">
            <a:avLst/>
          </a:prstGeom>
          <a:solidFill>
            <a:srgbClr val="F6F7F7"/>
          </a:solidFill>
        </p:spPr>
        <p:txBody>
          <a:bodyPr wrap="square" lIns="0" tIns="0" rIns="0" bIns="0" rtlCol="0" anchor="t">
            <a:spAutoFit/>
          </a:bodyPr>
          <a:lstStyle/>
          <a:p>
            <a:pPr marL="0" lvl="0" indent="0" algn="l">
              <a:lnSpc>
                <a:spcPts val="5399"/>
              </a:lnSpc>
              <a:spcBef>
                <a:spcPct val="0"/>
              </a:spcBef>
            </a:pPr>
            <a:r>
              <a:rPr lang="en-US" sz="4999" b="1" spc="-49" dirty="0">
                <a:solidFill>
                  <a:srgbClr val="2A6E8C"/>
                </a:solidFill>
                <a:latin typeface="Inter Bold"/>
                <a:ea typeface="Inter Bold"/>
                <a:cs typeface="Inter Bold"/>
                <a:sym typeface="Inter Bold"/>
              </a:rPr>
              <a:t>AVANCES CODECE</a:t>
            </a:r>
          </a:p>
        </p:txBody>
      </p:sp>
      <p:sp>
        <p:nvSpPr>
          <p:cNvPr id="13" name="TextBox 13"/>
          <p:cNvSpPr txBox="1"/>
          <p:nvPr/>
        </p:nvSpPr>
        <p:spPr>
          <a:xfrm>
            <a:off x="2264716" y="1819703"/>
            <a:ext cx="18450008" cy="281006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4831"/>
              </a:lnSpc>
            </a:pPr>
            <a:r>
              <a:rPr lang="en-US" sz="3199" b="1">
                <a:solidFill>
                  <a:srgbClr val="2A6E8C"/>
                </a:solidFill>
                <a:latin typeface="Inter Bold"/>
                <a:ea typeface="Inter Bold"/>
                <a:cs typeface="Inter Bold"/>
                <a:sym typeface="Inter Bold"/>
              </a:rPr>
              <a:t>LAS ACTIVIDADES RESERVADAS TRACCIONAN LOS CONTENIDOS </a:t>
            </a:r>
          </a:p>
          <a:p>
            <a:pPr algn="l">
              <a:lnSpc>
                <a:spcPts val="4831"/>
              </a:lnSpc>
            </a:pPr>
            <a:endParaRPr lang="en-US" sz="3199" b="1">
              <a:solidFill>
                <a:srgbClr val="2A6E8C"/>
              </a:solidFill>
              <a:latin typeface="Inter Bold"/>
              <a:ea typeface="Inter Bold"/>
              <a:cs typeface="Inter Bold"/>
              <a:sym typeface="Inter Bold"/>
            </a:endParaRPr>
          </a:p>
          <a:p>
            <a:pPr algn="l">
              <a:lnSpc>
                <a:spcPts val="4831"/>
              </a:lnSpc>
            </a:pPr>
            <a:endParaRPr lang="en-US" sz="3199" b="1">
              <a:solidFill>
                <a:srgbClr val="2A6E8C"/>
              </a:solidFill>
              <a:latin typeface="Inter Bold"/>
              <a:ea typeface="Inter Bold"/>
              <a:cs typeface="Inter Bold"/>
              <a:sym typeface="Inter Bold"/>
            </a:endParaRPr>
          </a:p>
          <a:p>
            <a:pPr algn="l">
              <a:lnSpc>
                <a:spcPts val="8304"/>
              </a:lnSpc>
            </a:pPr>
            <a:endParaRPr lang="en-US" sz="3199" b="1">
              <a:solidFill>
                <a:srgbClr val="2A6E8C"/>
              </a:solidFill>
              <a:latin typeface="Inter Bold"/>
              <a:ea typeface="Inter Bold"/>
              <a:cs typeface="Inter Bold"/>
              <a:sym typeface="Inter Bold"/>
            </a:endParaRPr>
          </a:p>
        </p:txBody>
      </p:sp>
      <p:sp>
        <p:nvSpPr>
          <p:cNvPr id="14" name="TextBox 14"/>
          <p:cNvSpPr txBox="1"/>
          <p:nvPr/>
        </p:nvSpPr>
        <p:spPr>
          <a:xfrm>
            <a:off x="1028700" y="2773762"/>
            <a:ext cx="16230600" cy="634365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1" indent="0" algn="just">
              <a:lnSpc>
                <a:spcPts val="4649"/>
              </a:lnSpc>
              <a:spcBef>
                <a:spcPct val="0"/>
              </a:spcBef>
            </a:pPr>
            <a:r>
              <a:rPr lang="en-US" sz="2499" b="1" u="none" strike="noStrike">
                <a:solidFill>
                  <a:srgbClr val="2A6E8C"/>
                </a:solidFill>
                <a:latin typeface="Inter Bold"/>
                <a:ea typeface="Inter Bold"/>
                <a:cs typeface="Inter Bold"/>
                <a:sym typeface="Inter Bold"/>
              </a:rPr>
              <a:t>I. Formación profesional:</a:t>
            </a:r>
          </a:p>
          <a:p>
            <a:pPr marL="0" lvl="1" indent="0" algn="just">
              <a:lnSpc>
                <a:spcPts val="4649"/>
              </a:lnSpc>
              <a:spcBef>
                <a:spcPct val="0"/>
              </a:spcBef>
            </a:pPr>
            <a:r>
              <a:rPr lang="en-US" sz="2499" b="1" u="none" strike="noStrike">
                <a:solidFill>
                  <a:srgbClr val="2A6E8C"/>
                </a:solidFill>
                <a:latin typeface="Inter Bold"/>
                <a:ea typeface="Inter Bold"/>
                <a:cs typeface="Inter Bold"/>
                <a:sym typeface="Inter Bold"/>
              </a:rPr>
              <a:t>b. Actividades reservadas:</a:t>
            </a:r>
          </a:p>
          <a:p>
            <a:pPr algn="just">
              <a:lnSpc>
                <a:spcPts val="4649"/>
              </a:lnSpc>
              <a:spcBef>
                <a:spcPct val="0"/>
              </a:spcBef>
            </a:pPr>
            <a:r>
              <a:rPr lang="en-US" sz="2499" b="1" u="none" strike="noStrike">
                <a:solidFill>
                  <a:srgbClr val="2A6E8C"/>
                </a:solidFill>
                <a:latin typeface="Inter Bold"/>
                <a:ea typeface="Inter Bold"/>
                <a:cs typeface="Inter Bold"/>
                <a:sym typeface="Inter Bold"/>
              </a:rPr>
              <a:t>Actividad reservada 3. </a:t>
            </a:r>
            <a:r>
              <a:rPr lang="en-US" sz="2499" u="none" strike="noStrike">
                <a:solidFill>
                  <a:srgbClr val="2A6E8C"/>
                </a:solidFill>
                <a:latin typeface="Inter"/>
                <a:ea typeface="Inter"/>
                <a:cs typeface="Inter"/>
                <a:sym typeface="Inter"/>
              </a:rPr>
              <a:t>Dirigir y realizar procedimientos de auditoría, y dictaminar en materia contable e impositiva </a:t>
            </a:r>
          </a:p>
          <a:p>
            <a:pPr algn="just">
              <a:lnSpc>
                <a:spcPts val="4649"/>
              </a:lnSpc>
              <a:spcBef>
                <a:spcPct val="0"/>
              </a:spcBef>
            </a:pPr>
            <a:r>
              <a:rPr lang="en-US" sz="2499" u="none" strike="noStrike">
                <a:solidFill>
                  <a:srgbClr val="2A6E8C"/>
                </a:solidFill>
                <a:latin typeface="Inter"/>
                <a:ea typeface="Inter"/>
                <a:cs typeface="Inter"/>
                <a:sym typeface="Inter"/>
              </a:rPr>
              <a:t>15. Normas de auditoría. Procedimientos y etapas de los procesos de auditoría. Informes, dictámenes y certificaciones. </a:t>
            </a:r>
          </a:p>
          <a:p>
            <a:pPr algn="just">
              <a:lnSpc>
                <a:spcPts val="4649"/>
              </a:lnSpc>
              <a:spcBef>
                <a:spcPct val="0"/>
              </a:spcBef>
            </a:pPr>
            <a:r>
              <a:rPr lang="en-US" sz="2499" u="none" strike="noStrike">
                <a:solidFill>
                  <a:srgbClr val="2A6E8C"/>
                </a:solidFill>
                <a:latin typeface="Inter"/>
                <a:ea typeface="Inter"/>
                <a:cs typeface="Inter"/>
                <a:sym typeface="Inter"/>
              </a:rPr>
              <a:t>16. Finanzas públicas. Legislación impositiva. Derecho y procedimientos tributarios. Multilateralidad y coparticipación. </a:t>
            </a:r>
          </a:p>
          <a:p>
            <a:pPr algn="just">
              <a:lnSpc>
                <a:spcPts val="4649"/>
              </a:lnSpc>
              <a:spcBef>
                <a:spcPct val="0"/>
              </a:spcBef>
            </a:pPr>
            <a:r>
              <a:rPr lang="en-US" sz="2499" u="none" strike="noStrike">
                <a:solidFill>
                  <a:srgbClr val="2A6E8C"/>
                </a:solidFill>
                <a:latin typeface="Inter"/>
                <a:ea typeface="Inter"/>
                <a:cs typeface="Inter"/>
                <a:sym typeface="Inter"/>
              </a:rPr>
              <a:t>17. Legislación laboral. Sistema de seguridad social. Tributación sobre el salario. </a:t>
            </a:r>
          </a:p>
          <a:p>
            <a:pPr marL="0" lvl="1" indent="0" algn="just">
              <a:lnSpc>
                <a:spcPts val="4649"/>
              </a:lnSpc>
              <a:spcBef>
                <a:spcPct val="0"/>
              </a:spcBef>
            </a:pPr>
            <a:r>
              <a:rPr lang="en-US" sz="2499" u="none" strike="noStrike">
                <a:solidFill>
                  <a:srgbClr val="2A6E8C"/>
                </a:solidFill>
                <a:latin typeface="Inter"/>
                <a:ea typeface="Inter"/>
                <a:cs typeface="Inter"/>
                <a:sym typeface="Inter"/>
              </a:rPr>
              <a:t>18. Delitos económicos y financieros. </a:t>
            </a:r>
          </a:p>
          <a:p>
            <a:pPr marL="0" lvl="1" indent="0" algn="just">
              <a:lnSpc>
                <a:spcPts val="4649"/>
              </a:lnSpc>
              <a:spcBef>
                <a:spcPct val="0"/>
              </a:spcBef>
            </a:pPr>
            <a:endParaRPr lang="en-US" sz="2499" u="none" strike="noStrike">
              <a:solidFill>
                <a:srgbClr val="2A6E8C"/>
              </a:solidFill>
              <a:latin typeface="Inter"/>
              <a:ea typeface="Inter"/>
              <a:cs typeface="Inter"/>
              <a:sym typeface="Inter"/>
            </a:endParaRPr>
          </a:p>
        </p:txBody>
      </p:sp>
      <p:sp>
        <p:nvSpPr>
          <p:cNvPr id="15" name="Freeform 15"/>
          <p:cNvSpPr/>
          <p:nvPr/>
        </p:nvSpPr>
        <p:spPr>
          <a:xfrm>
            <a:off x="7189561" y="9117414"/>
            <a:ext cx="3908878" cy="1169586"/>
          </a:xfrm>
          <a:custGeom>
            <a:avLst/>
            <a:gdLst/>
            <a:ahLst/>
            <a:cxnLst/>
            <a:rect l="l" t="t" r="r" b="b"/>
            <a:pathLst>
              <a:path w="3908878" h="1169586">
                <a:moveTo>
                  <a:pt x="0" y="0"/>
                </a:moveTo>
                <a:lnTo>
                  <a:pt x="3908878" y="0"/>
                </a:lnTo>
                <a:lnTo>
                  <a:pt x="3908878" y="1169586"/>
                </a:lnTo>
                <a:lnTo>
                  <a:pt x="0" y="1169586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s-AR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6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0" y="1039906"/>
            <a:ext cx="18288000" cy="617405"/>
            <a:chOff x="0" y="0"/>
            <a:chExt cx="24384000" cy="823207"/>
          </a:xfrm>
        </p:grpSpPr>
        <p:grpSp>
          <p:nvGrpSpPr>
            <p:cNvPr id="3" name="Group 3"/>
            <p:cNvGrpSpPr/>
            <p:nvPr/>
          </p:nvGrpSpPr>
          <p:grpSpPr>
            <a:xfrm>
              <a:off x="0" y="0"/>
              <a:ext cx="24384000" cy="274402"/>
              <a:chOff x="0" y="0"/>
              <a:chExt cx="6384251" cy="71844"/>
            </a:xfrm>
          </p:grpSpPr>
          <p:sp>
            <p:nvSpPr>
              <p:cNvPr id="4" name="Freeform 4"/>
              <p:cNvSpPr/>
              <p:nvPr/>
            </p:nvSpPr>
            <p:spPr>
              <a:xfrm>
                <a:off x="0" y="0"/>
                <a:ext cx="6384251" cy="71844"/>
              </a:xfrm>
              <a:custGeom>
                <a:avLst/>
                <a:gdLst/>
                <a:ahLst/>
                <a:cxnLst/>
                <a:rect l="l" t="t" r="r" b="b"/>
                <a:pathLst>
                  <a:path w="6384251" h="71844">
                    <a:moveTo>
                      <a:pt x="0" y="0"/>
                    </a:moveTo>
                    <a:lnTo>
                      <a:pt x="6384251" y="0"/>
                    </a:lnTo>
                    <a:lnTo>
                      <a:pt x="6384251" y="71844"/>
                    </a:lnTo>
                    <a:lnTo>
                      <a:pt x="0" y="71844"/>
                    </a:lnTo>
                    <a:close/>
                  </a:path>
                </a:pathLst>
              </a:custGeom>
              <a:solidFill>
                <a:srgbClr val="75AADB"/>
              </a:solidFill>
            </p:spPr>
            <p:txBody>
              <a:bodyPr/>
              <a:lstStyle/>
              <a:p>
                <a:endParaRPr lang="es-AR"/>
              </a:p>
            </p:txBody>
          </p:sp>
          <p:sp>
            <p:nvSpPr>
              <p:cNvPr id="5" name="TextBox 5"/>
              <p:cNvSpPr txBox="1"/>
              <p:nvPr/>
            </p:nvSpPr>
            <p:spPr>
              <a:xfrm>
                <a:off x="0" y="-38100"/>
                <a:ext cx="6384251" cy="109944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1865"/>
                  </a:lnSpc>
                </a:pPr>
                <a:endParaRPr/>
              </a:p>
            </p:txBody>
          </p:sp>
        </p:grpSp>
        <p:grpSp>
          <p:nvGrpSpPr>
            <p:cNvPr id="6" name="Group 6"/>
            <p:cNvGrpSpPr/>
            <p:nvPr/>
          </p:nvGrpSpPr>
          <p:grpSpPr>
            <a:xfrm>
              <a:off x="0" y="274402"/>
              <a:ext cx="24384000" cy="274402"/>
              <a:chOff x="0" y="0"/>
              <a:chExt cx="6384251" cy="71844"/>
            </a:xfrm>
          </p:grpSpPr>
          <p:sp>
            <p:nvSpPr>
              <p:cNvPr id="7" name="Freeform 7"/>
              <p:cNvSpPr/>
              <p:nvPr/>
            </p:nvSpPr>
            <p:spPr>
              <a:xfrm>
                <a:off x="0" y="0"/>
                <a:ext cx="6384251" cy="71844"/>
              </a:xfrm>
              <a:custGeom>
                <a:avLst/>
                <a:gdLst/>
                <a:ahLst/>
                <a:cxnLst/>
                <a:rect l="l" t="t" r="r" b="b"/>
                <a:pathLst>
                  <a:path w="6384251" h="71844">
                    <a:moveTo>
                      <a:pt x="0" y="0"/>
                    </a:moveTo>
                    <a:lnTo>
                      <a:pt x="6384251" y="0"/>
                    </a:lnTo>
                    <a:lnTo>
                      <a:pt x="6384251" y="71844"/>
                    </a:lnTo>
                    <a:lnTo>
                      <a:pt x="0" y="71844"/>
                    </a:lnTo>
                    <a:close/>
                  </a:path>
                </a:pathLst>
              </a:custGeom>
              <a:solidFill>
                <a:srgbClr val="FFFFFF"/>
              </a:solidFill>
            </p:spPr>
            <p:txBody>
              <a:bodyPr/>
              <a:lstStyle/>
              <a:p>
                <a:endParaRPr lang="es-AR"/>
              </a:p>
            </p:txBody>
          </p:sp>
          <p:sp>
            <p:nvSpPr>
              <p:cNvPr id="8" name="TextBox 8"/>
              <p:cNvSpPr txBox="1"/>
              <p:nvPr/>
            </p:nvSpPr>
            <p:spPr>
              <a:xfrm>
                <a:off x="0" y="-38100"/>
                <a:ext cx="6384251" cy="109944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1865"/>
                  </a:lnSpc>
                </a:pPr>
                <a:endParaRPr/>
              </a:p>
            </p:txBody>
          </p:sp>
        </p:grpSp>
        <p:grpSp>
          <p:nvGrpSpPr>
            <p:cNvPr id="9" name="Group 9"/>
            <p:cNvGrpSpPr/>
            <p:nvPr/>
          </p:nvGrpSpPr>
          <p:grpSpPr>
            <a:xfrm>
              <a:off x="0" y="548805"/>
              <a:ext cx="24384000" cy="274402"/>
              <a:chOff x="0" y="0"/>
              <a:chExt cx="6384251" cy="71844"/>
            </a:xfrm>
          </p:grpSpPr>
          <p:sp>
            <p:nvSpPr>
              <p:cNvPr id="10" name="Freeform 10"/>
              <p:cNvSpPr/>
              <p:nvPr/>
            </p:nvSpPr>
            <p:spPr>
              <a:xfrm>
                <a:off x="0" y="0"/>
                <a:ext cx="6384251" cy="71844"/>
              </a:xfrm>
              <a:custGeom>
                <a:avLst/>
                <a:gdLst/>
                <a:ahLst/>
                <a:cxnLst/>
                <a:rect l="l" t="t" r="r" b="b"/>
                <a:pathLst>
                  <a:path w="6384251" h="71844">
                    <a:moveTo>
                      <a:pt x="0" y="0"/>
                    </a:moveTo>
                    <a:lnTo>
                      <a:pt x="6384251" y="0"/>
                    </a:lnTo>
                    <a:lnTo>
                      <a:pt x="6384251" y="71844"/>
                    </a:lnTo>
                    <a:lnTo>
                      <a:pt x="0" y="71844"/>
                    </a:lnTo>
                    <a:close/>
                  </a:path>
                </a:pathLst>
              </a:custGeom>
              <a:solidFill>
                <a:srgbClr val="75AADB"/>
              </a:solidFill>
            </p:spPr>
            <p:txBody>
              <a:bodyPr/>
              <a:lstStyle/>
              <a:p>
                <a:endParaRPr lang="es-AR"/>
              </a:p>
            </p:txBody>
          </p:sp>
          <p:sp>
            <p:nvSpPr>
              <p:cNvPr id="11" name="TextBox 11"/>
              <p:cNvSpPr txBox="1"/>
              <p:nvPr/>
            </p:nvSpPr>
            <p:spPr>
              <a:xfrm>
                <a:off x="0" y="-38100"/>
                <a:ext cx="6384251" cy="109944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1865"/>
                  </a:lnSpc>
                </a:pPr>
                <a:endParaRPr/>
              </a:p>
            </p:txBody>
          </p:sp>
        </p:grpSp>
      </p:grpSp>
      <p:sp>
        <p:nvSpPr>
          <p:cNvPr id="12" name="TextBox 12"/>
          <p:cNvSpPr txBox="1"/>
          <p:nvPr/>
        </p:nvSpPr>
        <p:spPr>
          <a:xfrm>
            <a:off x="5868007" y="1000301"/>
            <a:ext cx="6095394" cy="695324"/>
          </a:xfrm>
          <a:prstGeom prst="rect">
            <a:avLst/>
          </a:prstGeom>
          <a:solidFill>
            <a:srgbClr val="F6F7F7"/>
          </a:solidFill>
        </p:spPr>
        <p:txBody>
          <a:bodyPr wrap="square" lIns="0" tIns="0" rIns="0" bIns="0" rtlCol="0" anchor="t">
            <a:spAutoFit/>
          </a:bodyPr>
          <a:lstStyle/>
          <a:p>
            <a:pPr marL="0" lvl="0" indent="0" algn="l">
              <a:lnSpc>
                <a:spcPts val="5399"/>
              </a:lnSpc>
              <a:spcBef>
                <a:spcPct val="0"/>
              </a:spcBef>
            </a:pPr>
            <a:r>
              <a:rPr lang="en-US" sz="4999" b="1" spc="-49" dirty="0">
                <a:solidFill>
                  <a:srgbClr val="2A6E8C"/>
                </a:solidFill>
                <a:latin typeface="Inter Bold"/>
                <a:ea typeface="Inter Bold"/>
                <a:cs typeface="Inter Bold"/>
                <a:sym typeface="Inter Bold"/>
              </a:rPr>
              <a:t>AVANCES CODECE</a:t>
            </a:r>
          </a:p>
        </p:txBody>
      </p:sp>
      <p:sp>
        <p:nvSpPr>
          <p:cNvPr id="13" name="TextBox 13"/>
          <p:cNvSpPr txBox="1"/>
          <p:nvPr/>
        </p:nvSpPr>
        <p:spPr>
          <a:xfrm>
            <a:off x="2264716" y="1819703"/>
            <a:ext cx="18450008" cy="281006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4831"/>
              </a:lnSpc>
            </a:pPr>
            <a:r>
              <a:rPr lang="en-US" sz="3199" b="1">
                <a:solidFill>
                  <a:srgbClr val="2A6E8C"/>
                </a:solidFill>
                <a:latin typeface="Inter Bold"/>
                <a:ea typeface="Inter Bold"/>
                <a:cs typeface="Inter Bold"/>
                <a:sym typeface="Inter Bold"/>
              </a:rPr>
              <a:t>LAS ACTIVIDADES RESERVADAS TRACCIONAN LOS CONTENIDOS </a:t>
            </a:r>
          </a:p>
          <a:p>
            <a:pPr algn="l">
              <a:lnSpc>
                <a:spcPts val="4831"/>
              </a:lnSpc>
            </a:pPr>
            <a:endParaRPr lang="en-US" sz="3199" b="1">
              <a:solidFill>
                <a:srgbClr val="2A6E8C"/>
              </a:solidFill>
              <a:latin typeface="Inter Bold"/>
              <a:ea typeface="Inter Bold"/>
              <a:cs typeface="Inter Bold"/>
              <a:sym typeface="Inter Bold"/>
            </a:endParaRPr>
          </a:p>
          <a:p>
            <a:pPr algn="l">
              <a:lnSpc>
                <a:spcPts val="4831"/>
              </a:lnSpc>
            </a:pPr>
            <a:endParaRPr lang="en-US" sz="3199" b="1">
              <a:solidFill>
                <a:srgbClr val="2A6E8C"/>
              </a:solidFill>
              <a:latin typeface="Inter Bold"/>
              <a:ea typeface="Inter Bold"/>
              <a:cs typeface="Inter Bold"/>
              <a:sym typeface="Inter Bold"/>
            </a:endParaRPr>
          </a:p>
          <a:p>
            <a:pPr algn="l">
              <a:lnSpc>
                <a:spcPts val="8304"/>
              </a:lnSpc>
            </a:pPr>
            <a:endParaRPr lang="en-US" sz="3199" b="1">
              <a:solidFill>
                <a:srgbClr val="2A6E8C"/>
              </a:solidFill>
              <a:latin typeface="Inter Bold"/>
              <a:ea typeface="Inter Bold"/>
              <a:cs typeface="Inter Bold"/>
              <a:sym typeface="Inter Bold"/>
            </a:endParaRPr>
          </a:p>
        </p:txBody>
      </p:sp>
      <p:sp>
        <p:nvSpPr>
          <p:cNvPr id="14" name="TextBox 14"/>
          <p:cNvSpPr txBox="1"/>
          <p:nvPr/>
        </p:nvSpPr>
        <p:spPr>
          <a:xfrm>
            <a:off x="1028700" y="2773762"/>
            <a:ext cx="16230600" cy="518160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1" indent="0" algn="just">
              <a:lnSpc>
                <a:spcPts val="4649"/>
              </a:lnSpc>
              <a:spcBef>
                <a:spcPct val="0"/>
              </a:spcBef>
            </a:pPr>
            <a:r>
              <a:rPr lang="en-US" sz="2499" b="1" u="none" strike="noStrike">
                <a:solidFill>
                  <a:srgbClr val="2A6E8C"/>
                </a:solidFill>
                <a:latin typeface="Inter Bold"/>
                <a:ea typeface="Inter Bold"/>
                <a:cs typeface="Inter Bold"/>
                <a:sym typeface="Inter Bold"/>
              </a:rPr>
              <a:t>I. Formación profesional:</a:t>
            </a:r>
          </a:p>
          <a:p>
            <a:pPr algn="just">
              <a:lnSpc>
                <a:spcPts val="4649"/>
              </a:lnSpc>
              <a:spcBef>
                <a:spcPct val="0"/>
              </a:spcBef>
            </a:pPr>
            <a:r>
              <a:rPr lang="en-US" sz="2499" b="1" u="none" strike="noStrike">
                <a:solidFill>
                  <a:srgbClr val="2A6E8C"/>
                </a:solidFill>
                <a:latin typeface="Inter Bold"/>
                <a:ea typeface="Inter Bold"/>
                <a:cs typeface="Inter Bold"/>
                <a:sym typeface="Inter Bold"/>
              </a:rPr>
              <a:t>b. Actividades reservadas:</a:t>
            </a:r>
          </a:p>
          <a:p>
            <a:pPr marL="0" lvl="1" indent="0" algn="just">
              <a:lnSpc>
                <a:spcPts val="4649"/>
              </a:lnSpc>
              <a:spcBef>
                <a:spcPct val="0"/>
              </a:spcBef>
            </a:pPr>
            <a:endParaRPr lang="en-US" sz="2499" b="1" u="none" strike="noStrike">
              <a:solidFill>
                <a:srgbClr val="2A6E8C"/>
              </a:solidFill>
              <a:latin typeface="Inter Bold"/>
              <a:ea typeface="Inter Bold"/>
              <a:cs typeface="Inter Bold"/>
              <a:sym typeface="Inter Bold"/>
            </a:endParaRPr>
          </a:p>
          <a:p>
            <a:pPr algn="just">
              <a:lnSpc>
                <a:spcPts val="4649"/>
              </a:lnSpc>
              <a:spcBef>
                <a:spcPct val="0"/>
              </a:spcBef>
            </a:pPr>
            <a:r>
              <a:rPr lang="en-US" sz="2499" b="1" u="none" strike="noStrike">
                <a:solidFill>
                  <a:srgbClr val="2A6E8C"/>
                </a:solidFill>
                <a:latin typeface="Inter Bold"/>
                <a:ea typeface="Inter Bold"/>
                <a:cs typeface="Inter Bold"/>
                <a:sym typeface="Inter Bold"/>
              </a:rPr>
              <a:t>Actividad reservada 4. </a:t>
            </a:r>
            <a:r>
              <a:rPr lang="en-US" sz="2499" u="none" strike="noStrike">
                <a:solidFill>
                  <a:srgbClr val="2A6E8C"/>
                </a:solidFill>
                <a:latin typeface="Inter"/>
                <a:ea typeface="Inter"/>
                <a:cs typeface="Inter"/>
                <a:sym typeface="Inter"/>
              </a:rPr>
              <a:t>Realizar los procesos de sindicatura en sociedades, concursos y quiebras. </a:t>
            </a:r>
          </a:p>
          <a:p>
            <a:pPr algn="just">
              <a:lnSpc>
                <a:spcPts val="4649"/>
              </a:lnSpc>
              <a:spcBef>
                <a:spcPct val="0"/>
              </a:spcBef>
            </a:pPr>
            <a:endParaRPr lang="en-US" sz="2499" u="none" strike="noStrike">
              <a:solidFill>
                <a:srgbClr val="2A6E8C"/>
              </a:solidFill>
              <a:latin typeface="Inter"/>
              <a:ea typeface="Inter"/>
              <a:cs typeface="Inter"/>
              <a:sym typeface="Inter"/>
            </a:endParaRPr>
          </a:p>
          <a:p>
            <a:pPr algn="just">
              <a:lnSpc>
                <a:spcPts val="4649"/>
              </a:lnSpc>
              <a:spcBef>
                <a:spcPct val="0"/>
              </a:spcBef>
            </a:pPr>
            <a:r>
              <a:rPr lang="en-US" sz="2499" u="none" strike="noStrike">
                <a:solidFill>
                  <a:srgbClr val="2A6E8C"/>
                </a:solidFill>
                <a:latin typeface="Inter"/>
                <a:ea typeface="Inter"/>
                <a:cs typeface="Inter"/>
                <a:sym typeface="Inter"/>
              </a:rPr>
              <a:t>19. Regulación sobre sociedades y otros formatos asociativos. Órganos de gobierno y fiscalización. </a:t>
            </a:r>
          </a:p>
          <a:p>
            <a:pPr marL="0" lvl="1" indent="0" algn="just">
              <a:lnSpc>
                <a:spcPts val="4649"/>
              </a:lnSpc>
              <a:spcBef>
                <a:spcPct val="0"/>
              </a:spcBef>
            </a:pPr>
            <a:r>
              <a:rPr lang="en-US" sz="2499" u="none" strike="noStrike">
                <a:solidFill>
                  <a:srgbClr val="2A6E8C"/>
                </a:solidFill>
                <a:latin typeface="Inter"/>
                <a:ea typeface="Inter"/>
                <a:cs typeface="Inter"/>
                <a:sym typeface="Inter"/>
              </a:rPr>
              <a:t>20. Gestión de entes en crisis económica y financiera. Concursos y quiebras. Sindicatura. Procedimientos y normativa.</a:t>
            </a:r>
          </a:p>
          <a:p>
            <a:pPr marL="0" lvl="1" indent="0" algn="just">
              <a:lnSpc>
                <a:spcPts val="4649"/>
              </a:lnSpc>
              <a:spcBef>
                <a:spcPct val="0"/>
              </a:spcBef>
            </a:pPr>
            <a:endParaRPr lang="en-US" sz="2499" u="none" strike="noStrike">
              <a:solidFill>
                <a:srgbClr val="2A6E8C"/>
              </a:solidFill>
              <a:latin typeface="Inter"/>
              <a:ea typeface="Inter"/>
              <a:cs typeface="Inter"/>
              <a:sym typeface="Inter"/>
            </a:endParaRPr>
          </a:p>
        </p:txBody>
      </p:sp>
      <p:sp>
        <p:nvSpPr>
          <p:cNvPr id="15" name="Freeform 15"/>
          <p:cNvSpPr/>
          <p:nvPr/>
        </p:nvSpPr>
        <p:spPr>
          <a:xfrm>
            <a:off x="7189561" y="9117414"/>
            <a:ext cx="3908878" cy="1169586"/>
          </a:xfrm>
          <a:custGeom>
            <a:avLst/>
            <a:gdLst/>
            <a:ahLst/>
            <a:cxnLst/>
            <a:rect l="l" t="t" r="r" b="b"/>
            <a:pathLst>
              <a:path w="3908878" h="1169586">
                <a:moveTo>
                  <a:pt x="0" y="0"/>
                </a:moveTo>
                <a:lnTo>
                  <a:pt x="3908878" y="0"/>
                </a:lnTo>
                <a:lnTo>
                  <a:pt x="3908878" y="1169586"/>
                </a:lnTo>
                <a:lnTo>
                  <a:pt x="0" y="1169586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s-AR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6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0" y="1039906"/>
            <a:ext cx="18288000" cy="617405"/>
            <a:chOff x="0" y="0"/>
            <a:chExt cx="24384000" cy="823207"/>
          </a:xfrm>
        </p:grpSpPr>
        <p:grpSp>
          <p:nvGrpSpPr>
            <p:cNvPr id="3" name="Group 3"/>
            <p:cNvGrpSpPr/>
            <p:nvPr/>
          </p:nvGrpSpPr>
          <p:grpSpPr>
            <a:xfrm>
              <a:off x="0" y="0"/>
              <a:ext cx="24384000" cy="274402"/>
              <a:chOff x="0" y="0"/>
              <a:chExt cx="6384251" cy="71844"/>
            </a:xfrm>
          </p:grpSpPr>
          <p:sp>
            <p:nvSpPr>
              <p:cNvPr id="4" name="Freeform 4"/>
              <p:cNvSpPr/>
              <p:nvPr/>
            </p:nvSpPr>
            <p:spPr>
              <a:xfrm>
                <a:off x="0" y="0"/>
                <a:ext cx="6384251" cy="71844"/>
              </a:xfrm>
              <a:custGeom>
                <a:avLst/>
                <a:gdLst/>
                <a:ahLst/>
                <a:cxnLst/>
                <a:rect l="l" t="t" r="r" b="b"/>
                <a:pathLst>
                  <a:path w="6384251" h="71844">
                    <a:moveTo>
                      <a:pt x="0" y="0"/>
                    </a:moveTo>
                    <a:lnTo>
                      <a:pt x="6384251" y="0"/>
                    </a:lnTo>
                    <a:lnTo>
                      <a:pt x="6384251" y="71844"/>
                    </a:lnTo>
                    <a:lnTo>
                      <a:pt x="0" y="71844"/>
                    </a:lnTo>
                    <a:close/>
                  </a:path>
                </a:pathLst>
              </a:custGeom>
              <a:solidFill>
                <a:srgbClr val="75AADB"/>
              </a:solidFill>
            </p:spPr>
            <p:txBody>
              <a:bodyPr/>
              <a:lstStyle/>
              <a:p>
                <a:endParaRPr lang="es-AR"/>
              </a:p>
            </p:txBody>
          </p:sp>
          <p:sp>
            <p:nvSpPr>
              <p:cNvPr id="5" name="TextBox 5"/>
              <p:cNvSpPr txBox="1"/>
              <p:nvPr/>
            </p:nvSpPr>
            <p:spPr>
              <a:xfrm>
                <a:off x="0" y="-38100"/>
                <a:ext cx="6384251" cy="109944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1865"/>
                  </a:lnSpc>
                </a:pPr>
                <a:endParaRPr/>
              </a:p>
            </p:txBody>
          </p:sp>
        </p:grpSp>
        <p:grpSp>
          <p:nvGrpSpPr>
            <p:cNvPr id="6" name="Group 6"/>
            <p:cNvGrpSpPr/>
            <p:nvPr/>
          </p:nvGrpSpPr>
          <p:grpSpPr>
            <a:xfrm>
              <a:off x="0" y="274402"/>
              <a:ext cx="24384000" cy="274402"/>
              <a:chOff x="0" y="0"/>
              <a:chExt cx="6384251" cy="71844"/>
            </a:xfrm>
          </p:grpSpPr>
          <p:sp>
            <p:nvSpPr>
              <p:cNvPr id="7" name="Freeform 7"/>
              <p:cNvSpPr/>
              <p:nvPr/>
            </p:nvSpPr>
            <p:spPr>
              <a:xfrm>
                <a:off x="0" y="0"/>
                <a:ext cx="6384251" cy="71844"/>
              </a:xfrm>
              <a:custGeom>
                <a:avLst/>
                <a:gdLst/>
                <a:ahLst/>
                <a:cxnLst/>
                <a:rect l="l" t="t" r="r" b="b"/>
                <a:pathLst>
                  <a:path w="6384251" h="71844">
                    <a:moveTo>
                      <a:pt x="0" y="0"/>
                    </a:moveTo>
                    <a:lnTo>
                      <a:pt x="6384251" y="0"/>
                    </a:lnTo>
                    <a:lnTo>
                      <a:pt x="6384251" y="71844"/>
                    </a:lnTo>
                    <a:lnTo>
                      <a:pt x="0" y="71844"/>
                    </a:lnTo>
                    <a:close/>
                  </a:path>
                </a:pathLst>
              </a:custGeom>
              <a:solidFill>
                <a:srgbClr val="FFFFFF"/>
              </a:solidFill>
            </p:spPr>
            <p:txBody>
              <a:bodyPr/>
              <a:lstStyle/>
              <a:p>
                <a:endParaRPr lang="es-AR"/>
              </a:p>
            </p:txBody>
          </p:sp>
          <p:sp>
            <p:nvSpPr>
              <p:cNvPr id="8" name="TextBox 8"/>
              <p:cNvSpPr txBox="1"/>
              <p:nvPr/>
            </p:nvSpPr>
            <p:spPr>
              <a:xfrm>
                <a:off x="0" y="-38100"/>
                <a:ext cx="6384251" cy="109944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1865"/>
                  </a:lnSpc>
                </a:pPr>
                <a:endParaRPr/>
              </a:p>
            </p:txBody>
          </p:sp>
        </p:grpSp>
        <p:grpSp>
          <p:nvGrpSpPr>
            <p:cNvPr id="9" name="Group 9"/>
            <p:cNvGrpSpPr/>
            <p:nvPr/>
          </p:nvGrpSpPr>
          <p:grpSpPr>
            <a:xfrm>
              <a:off x="0" y="548805"/>
              <a:ext cx="24384000" cy="274402"/>
              <a:chOff x="0" y="0"/>
              <a:chExt cx="6384251" cy="71844"/>
            </a:xfrm>
          </p:grpSpPr>
          <p:sp>
            <p:nvSpPr>
              <p:cNvPr id="10" name="Freeform 10"/>
              <p:cNvSpPr/>
              <p:nvPr/>
            </p:nvSpPr>
            <p:spPr>
              <a:xfrm>
                <a:off x="0" y="0"/>
                <a:ext cx="6384251" cy="71844"/>
              </a:xfrm>
              <a:custGeom>
                <a:avLst/>
                <a:gdLst/>
                <a:ahLst/>
                <a:cxnLst/>
                <a:rect l="l" t="t" r="r" b="b"/>
                <a:pathLst>
                  <a:path w="6384251" h="71844">
                    <a:moveTo>
                      <a:pt x="0" y="0"/>
                    </a:moveTo>
                    <a:lnTo>
                      <a:pt x="6384251" y="0"/>
                    </a:lnTo>
                    <a:lnTo>
                      <a:pt x="6384251" y="71844"/>
                    </a:lnTo>
                    <a:lnTo>
                      <a:pt x="0" y="71844"/>
                    </a:lnTo>
                    <a:close/>
                  </a:path>
                </a:pathLst>
              </a:custGeom>
              <a:solidFill>
                <a:srgbClr val="75AADB"/>
              </a:solidFill>
            </p:spPr>
            <p:txBody>
              <a:bodyPr/>
              <a:lstStyle/>
              <a:p>
                <a:endParaRPr lang="es-AR"/>
              </a:p>
            </p:txBody>
          </p:sp>
          <p:sp>
            <p:nvSpPr>
              <p:cNvPr id="11" name="TextBox 11"/>
              <p:cNvSpPr txBox="1"/>
              <p:nvPr/>
            </p:nvSpPr>
            <p:spPr>
              <a:xfrm>
                <a:off x="0" y="-38100"/>
                <a:ext cx="6384251" cy="109944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1865"/>
                  </a:lnSpc>
                </a:pPr>
                <a:endParaRPr/>
              </a:p>
            </p:txBody>
          </p:sp>
        </p:grpSp>
      </p:grpSp>
      <p:graphicFrame>
        <p:nvGraphicFramePr>
          <p:cNvPr id="12" name="Table 12"/>
          <p:cNvGraphicFramePr>
            <a:graphicFrameLocks noGrp="1"/>
          </p:cNvGraphicFramePr>
          <p:nvPr/>
        </p:nvGraphicFramePr>
        <p:xfrm>
          <a:off x="1028700" y="2388662"/>
          <a:ext cx="16230600" cy="895350"/>
        </p:xfrm>
        <a:graphic>
          <a:graphicData uri="http://schemas.openxmlformats.org/drawingml/2006/table">
            <a:tbl>
              <a:tblPr/>
              <a:tblGrid>
                <a:gridCol w="75343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25988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43634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895350">
                <a:tc>
                  <a:txBody>
                    <a:bodyPr/>
                    <a:lstStyle/>
                    <a:p>
                      <a:pPr algn="ctr">
                        <a:lnSpc>
                          <a:spcPts val="2799"/>
                        </a:lnSpc>
                        <a:defRPr/>
                      </a:pPr>
                      <a:r>
                        <a:rPr lang="en-US" sz="1999" b="1">
                          <a:solidFill>
                            <a:srgbClr val="2A6E8C"/>
                          </a:solidFill>
                          <a:latin typeface="Inter Bold"/>
                          <a:ea typeface="Inter Bold"/>
                          <a:cs typeface="Inter Bold"/>
                          <a:sym typeface="Inter Bold"/>
                        </a:rPr>
                        <a:t>Actividad educativa</a:t>
                      </a:r>
                      <a:endParaRPr lang="en-US" sz="1100"/>
                    </a:p>
                  </a:txBody>
                  <a:tcPr marL="190500" marR="190500" marT="190500" marB="190500" anchor="ctr">
                    <a:lnL w="38100" cap="flat" cmpd="sng" algn="ctr">
                      <a:solidFill>
                        <a:srgbClr val="2A6E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2A6E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2A6E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2A6E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799"/>
                        </a:lnSpc>
                        <a:defRPr/>
                      </a:pPr>
                      <a:r>
                        <a:rPr lang="en-US" sz="1999" b="1">
                          <a:solidFill>
                            <a:srgbClr val="2A6E8C"/>
                          </a:solidFill>
                          <a:latin typeface="Inter Bold"/>
                          <a:ea typeface="Inter Bold"/>
                          <a:cs typeface="Inter Bold"/>
                          <a:sym typeface="Inter Bold"/>
                        </a:rPr>
                        <a:t>Horas reloj totales (*)</a:t>
                      </a:r>
                      <a:endParaRPr lang="en-US" sz="1100"/>
                    </a:p>
                  </a:txBody>
                  <a:tcPr marL="190500" marR="190500" marT="190500" marB="190500" anchor="ctr">
                    <a:lnL w="38100" cap="flat" cmpd="sng" algn="ctr">
                      <a:solidFill>
                        <a:srgbClr val="2A6E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2A6E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2A6E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2A6E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800"/>
                        </a:lnSpc>
                        <a:defRPr/>
                      </a:pPr>
                      <a:r>
                        <a:rPr lang="en-US" sz="2000" b="1">
                          <a:solidFill>
                            <a:srgbClr val="2A6E8C"/>
                          </a:solidFill>
                          <a:latin typeface="Inter Bold"/>
                          <a:ea typeface="Inter Bold"/>
                          <a:cs typeface="Inter Bold"/>
                          <a:sym typeface="Inter Bold"/>
                        </a:rPr>
                        <a:t>Horas de práctica (**)</a:t>
                      </a:r>
                      <a:endParaRPr lang="en-US" sz="1100"/>
                    </a:p>
                  </a:txBody>
                  <a:tcPr marL="190500" marR="190500" marT="190500" marB="190500" anchor="ctr">
                    <a:lnL w="38100" cap="flat" cmpd="sng" algn="ctr">
                      <a:solidFill>
                        <a:srgbClr val="2A6E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2A6E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2A6E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2A6E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3" name="TextBox 13"/>
          <p:cNvSpPr txBox="1"/>
          <p:nvPr/>
        </p:nvSpPr>
        <p:spPr>
          <a:xfrm>
            <a:off x="1028697" y="3300673"/>
            <a:ext cx="16230600" cy="480497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940"/>
              </a:lnSpc>
            </a:pPr>
            <a:r>
              <a:rPr lang="en-US" sz="2100" b="1" dirty="0" err="1">
                <a:solidFill>
                  <a:srgbClr val="2A6E8C"/>
                </a:solidFill>
                <a:latin typeface="Inter Bold"/>
                <a:ea typeface="Inter Bold"/>
                <a:cs typeface="Inter Bold"/>
                <a:sym typeface="Inter Bold"/>
              </a:rPr>
              <a:t>Formación</a:t>
            </a:r>
            <a:r>
              <a:rPr lang="en-US" sz="2100" b="1" dirty="0">
                <a:solidFill>
                  <a:srgbClr val="2A6E8C"/>
                </a:solidFill>
                <a:latin typeface="Inter Bold"/>
                <a:ea typeface="Inter Bold"/>
                <a:cs typeface="Inter Bold"/>
                <a:sym typeface="Inter Bold"/>
              </a:rPr>
              <a:t> </a:t>
            </a:r>
            <a:r>
              <a:rPr lang="en-US" sz="2100" b="1" dirty="0" err="1">
                <a:solidFill>
                  <a:srgbClr val="2A6E8C"/>
                </a:solidFill>
                <a:latin typeface="Inter Bold"/>
                <a:ea typeface="Inter Bold"/>
                <a:cs typeface="Inter Bold"/>
                <a:sym typeface="Inter Bold"/>
              </a:rPr>
              <a:t>básica</a:t>
            </a:r>
            <a:endParaRPr lang="en-US" sz="2100" b="1" dirty="0">
              <a:solidFill>
                <a:srgbClr val="2A6E8C"/>
              </a:solidFill>
              <a:latin typeface="Inter Bold"/>
              <a:ea typeface="Inter Bold"/>
              <a:cs typeface="Inter Bold"/>
              <a:sym typeface="Inter Bold"/>
            </a:endParaRPr>
          </a:p>
          <a:p>
            <a:pPr algn="l">
              <a:lnSpc>
                <a:spcPts val="2940"/>
              </a:lnSpc>
            </a:pPr>
            <a:r>
              <a:rPr lang="en-US" sz="2100" b="1" dirty="0" err="1">
                <a:solidFill>
                  <a:srgbClr val="2A6E8C"/>
                </a:solidFill>
                <a:latin typeface="Inter Bold"/>
                <a:ea typeface="Inter Bold"/>
                <a:cs typeface="Inter Bold"/>
                <a:sym typeface="Inter Bold"/>
              </a:rPr>
              <a:t>Formación</a:t>
            </a:r>
            <a:r>
              <a:rPr lang="en-US" sz="2100" b="1" dirty="0">
                <a:solidFill>
                  <a:srgbClr val="2A6E8C"/>
                </a:solidFill>
                <a:latin typeface="Inter Bold"/>
                <a:ea typeface="Inter Bold"/>
                <a:cs typeface="Inter Bold"/>
                <a:sym typeface="Inter Bold"/>
              </a:rPr>
              <a:t> </a:t>
            </a:r>
            <a:r>
              <a:rPr lang="en-US" sz="2100" b="1" dirty="0" err="1">
                <a:solidFill>
                  <a:srgbClr val="2A6E8C"/>
                </a:solidFill>
                <a:latin typeface="Inter Bold"/>
                <a:ea typeface="Inter Bold"/>
                <a:cs typeface="Inter Bold"/>
                <a:sym typeface="Inter Bold"/>
              </a:rPr>
              <a:t>profesional</a:t>
            </a:r>
            <a:endParaRPr lang="en-US" sz="2100" b="1" dirty="0">
              <a:solidFill>
                <a:srgbClr val="2A6E8C"/>
              </a:solidFill>
              <a:latin typeface="Inter Bold"/>
              <a:ea typeface="Inter Bold"/>
              <a:cs typeface="Inter Bold"/>
              <a:sym typeface="Inter Bold"/>
            </a:endParaRPr>
          </a:p>
          <a:p>
            <a:pPr algn="l">
              <a:lnSpc>
                <a:spcPts val="2940"/>
              </a:lnSpc>
            </a:pPr>
            <a:r>
              <a:rPr lang="en-US" sz="2100" b="1" dirty="0">
                <a:solidFill>
                  <a:srgbClr val="2A6E8C"/>
                </a:solidFill>
                <a:latin typeface="Inter Bold"/>
                <a:ea typeface="Inter Bold"/>
                <a:cs typeface="Inter Bold"/>
                <a:sym typeface="Inter Bold"/>
              </a:rPr>
              <a:t>   </a:t>
            </a:r>
            <a:r>
              <a:rPr lang="en-US" sz="2100" dirty="0" err="1">
                <a:solidFill>
                  <a:srgbClr val="2A6E8C"/>
                </a:solidFill>
                <a:latin typeface="Inter"/>
                <a:ea typeface="Inter"/>
                <a:cs typeface="Inter"/>
                <a:sym typeface="Inter"/>
              </a:rPr>
              <a:t>Actividad</a:t>
            </a:r>
            <a:r>
              <a:rPr lang="en-US" sz="2100" dirty="0">
                <a:solidFill>
                  <a:srgbClr val="2A6E8C"/>
                </a:solidFill>
                <a:latin typeface="Inter"/>
                <a:ea typeface="Inter"/>
                <a:cs typeface="Inter"/>
                <a:sym typeface="Inter"/>
              </a:rPr>
              <a:t> </a:t>
            </a:r>
            <a:r>
              <a:rPr lang="en-US" sz="2100" dirty="0" err="1">
                <a:solidFill>
                  <a:srgbClr val="2A6E8C"/>
                </a:solidFill>
                <a:latin typeface="Inter"/>
                <a:ea typeface="Inter"/>
                <a:cs typeface="Inter"/>
                <a:sym typeface="Inter"/>
              </a:rPr>
              <a:t>reservada</a:t>
            </a:r>
            <a:r>
              <a:rPr lang="en-US" sz="2100" dirty="0">
                <a:solidFill>
                  <a:srgbClr val="2A6E8C"/>
                </a:solidFill>
                <a:latin typeface="Inter"/>
                <a:ea typeface="Inter"/>
                <a:cs typeface="Inter"/>
                <a:sym typeface="Inter"/>
              </a:rPr>
              <a:t> 1                                                                   300                                                        90                                     </a:t>
            </a:r>
          </a:p>
          <a:p>
            <a:pPr algn="l">
              <a:lnSpc>
                <a:spcPts val="2940"/>
              </a:lnSpc>
            </a:pPr>
            <a:r>
              <a:rPr lang="en-US" sz="2100" dirty="0">
                <a:solidFill>
                  <a:srgbClr val="2A6E8C"/>
                </a:solidFill>
                <a:latin typeface="Inter"/>
                <a:ea typeface="Inter"/>
                <a:cs typeface="Inter"/>
                <a:sym typeface="Inter"/>
              </a:rPr>
              <a:t>  </a:t>
            </a:r>
            <a:r>
              <a:rPr lang="en-US" sz="2100" dirty="0" err="1">
                <a:solidFill>
                  <a:srgbClr val="2A6E8C"/>
                </a:solidFill>
                <a:latin typeface="Inter"/>
                <a:ea typeface="Inter"/>
                <a:cs typeface="Inter"/>
                <a:sym typeface="Inter"/>
              </a:rPr>
              <a:t>Actividad</a:t>
            </a:r>
            <a:r>
              <a:rPr lang="en-US" sz="2100" dirty="0">
                <a:solidFill>
                  <a:srgbClr val="2A6E8C"/>
                </a:solidFill>
                <a:latin typeface="Inter"/>
                <a:ea typeface="Inter"/>
                <a:cs typeface="Inter"/>
                <a:sym typeface="Inter"/>
              </a:rPr>
              <a:t> </a:t>
            </a:r>
            <a:r>
              <a:rPr lang="en-US" sz="2100" dirty="0" err="1">
                <a:solidFill>
                  <a:srgbClr val="2A6E8C"/>
                </a:solidFill>
                <a:latin typeface="Inter"/>
                <a:ea typeface="Inter"/>
                <a:cs typeface="Inter"/>
                <a:sym typeface="Inter"/>
              </a:rPr>
              <a:t>reservada</a:t>
            </a:r>
            <a:r>
              <a:rPr lang="en-US" sz="2100" dirty="0">
                <a:solidFill>
                  <a:srgbClr val="2A6E8C"/>
                </a:solidFill>
                <a:latin typeface="Inter"/>
                <a:ea typeface="Inter"/>
                <a:cs typeface="Inter"/>
                <a:sym typeface="Inter"/>
              </a:rPr>
              <a:t> 2                                                                   700                                                       270</a:t>
            </a:r>
          </a:p>
          <a:p>
            <a:pPr algn="l">
              <a:lnSpc>
                <a:spcPts val="2940"/>
              </a:lnSpc>
            </a:pPr>
            <a:r>
              <a:rPr lang="en-US" sz="2100" dirty="0">
                <a:solidFill>
                  <a:srgbClr val="2A6E8C"/>
                </a:solidFill>
                <a:latin typeface="Inter"/>
                <a:ea typeface="Inter"/>
                <a:cs typeface="Inter"/>
                <a:sym typeface="Inter"/>
              </a:rPr>
              <a:t>  </a:t>
            </a:r>
            <a:r>
              <a:rPr lang="en-US" sz="2100" dirty="0" err="1">
                <a:solidFill>
                  <a:srgbClr val="2A6E8C"/>
                </a:solidFill>
                <a:latin typeface="Inter"/>
                <a:ea typeface="Inter"/>
                <a:cs typeface="Inter"/>
                <a:sym typeface="Inter"/>
              </a:rPr>
              <a:t>Actividad</a:t>
            </a:r>
            <a:r>
              <a:rPr lang="en-US" sz="2100" dirty="0">
                <a:solidFill>
                  <a:srgbClr val="2A6E8C"/>
                </a:solidFill>
                <a:latin typeface="Inter"/>
                <a:ea typeface="Inter"/>
                <a:cs typeface="Inter"/>
                <a:sym typeface="Inter"/>
              </a:rPr>
              <a:t> </a:t>
            </a:r>
            <a:r>
              <a:rPr lang="en-US" sz="2100" dirty="0" err="1">
                <a:solidFill>
                  <a:srgbClr val="2A6E8C"/>
                </a:solidFill>
                <a:latin typeface="Inter"/>
                <a:ea typeface="Inter"/>
                <a:cs typeface="Inter"/>
                <a:sym typeface="Inter"/>
              </a:rPr>
              <a:t>reservada</a:t>
            </a:r>
            <a:r>
              <a:rPr lang="en-US" sz="2100" dirty="0">
                <a:solidFill>
                  <a:srgbClr val="2A6E8C"/>
                </a:solidFill>
                <a:latin typeface="Inter"/>
                <a:ea typeface="Inter"/>
                <a:cs typeface="Inter"/>
                <a:sym typeface="Inter"/>
              </a:rPr>
              <a:t> 3                                                                   400                                                       170                                                                  </a:t>
            </a:r>
          </a:p>
          <a:p>
            <a:pPr algn="l">
              <a:lnSpc>
                <a:spcPts val="2940"/>
              </a:lnSpc>
            </a:pPr>
            <a:r>
              <a:rPr lang="en-US" sz="2100" dirty="0">
                <a:solidFill>
                  <a:srgbClr val="2A6E8C"/>
                </a:solidFill>
                <a:latin typeface="Inter"/>
                <a:ea typeface="Inter"/>
                <a:cs typeface="Inter"/>
                <a:sym typeface="Inter"/>
              </a:rPr>
              <a:t>  </a:t>
            </a:r>
            <a:r>
              <a:rPr lang="en-US" sz="2100" dirty="0" err="1">
                <a:solidFill>
                  <a:srgbClr val="2A6E8C"/>
                </a:solidFill>
                <a:latin typeface="Inter"/>
                <a:ea typeface="Inter"/>
                <a:cs typeface="Inter"/>
                <a:sym typeface="Inter"/>
              </a:rPr>
              <a:t>Actividad</a:t>
            </a:r>
            <a:r>
              <a:rPr lang="en-US" sz="2100" dirty="0">
                <a:solidFill>
                  <a:srgbClr val="2A6E8C"/>
                </a:solidFill>
                <a:latin typeface="Inter"/>
                <a:ea typeface="Inter"/>
                <a:cs typeface="Inter"/>
                <a:sym typeface="Inter"/>
              </a:rPr>
              <a:t> </a:t>
            </a:r>
            <a:r>
              <a:rPr lang="en-US" sz="2100" dirty="0" err="1">
                <a:solidFill>
                  <a:srgbClr val="2A6E8C"/>
                </a:solidFill>
                <a:latin typeface="Inter"/>
                <a:ea typeface="Inter"/>
                <a:cs typeface="Inter"/>
                <a:sym typeface="Inter"/>
              </a:rPr>
              <a:t>reservada</a:t>
            </a:r>
            <a:r>
              <a:rPr lang="en-US" sz="2100" dirty="0">
                <a:solidFill>
                  <a:srgbClr val="2A6E8C"/>
                </a:solidFill>
                <a:latin typeface="Inter"/>
                <a:ea typeface="Inter"/>
                <a:cs typeface="Inter"/>
                <a:sym typeface="Inter"/>
              </a:rPr>
              <a:t> 4                                                                   200                                                        70</a:t>
            </a:r>
          </a:p>
          <a:p>
            <a:pPr algn="l">
              <a:lnSpc>
                <a:spcPts val="2940"/>
              </a:lnSpc>
            </a:pPr>
            <a:r>
              <a:rPr lang="en-US" sz="2100" dirty="0">
                <a:solidFill>
                  <a:srgbClr val="2A6E8C"/>
                </a:solidFill>
                <a:latin typeface="Inter"/>
                <a:ea typeface="Inter"/>
                <a:cs typeface="Inter"/>
                <a:sym typeface="Inter"/>
              </a:rPr>
              <a:t>  </a:t>
            </a:r>
            <a:r>
              <a:rPr lang="en-US" sz="2100" dirty="0" err="1">
                <a:solidFill>
                  <a:srgbClr val="2A6E8C"/>
                </a:solidFill>
                <a:latin typeface="Inter"/>
                <a:ea typeface="Inter"/>
                <a:cs typeface="Inter"/>
                <a:sym typeface="Inter"/>
              </a:rPr>
              <a:t>Ética</a:t>
            </a:r>
            <a:r>
              <a:rPr lang="en-US" sz="2100" dirty="0">
                <a:solidFill>
                  <a:srgbClr val="2A6E8C"/>
                </a:solidFill>
                <a:latin typeface="Inter"/>
                <a:ea typeface="Inter"/>
                <a:cs typeface="Inter"/>
                <a:sym typeface="Inter"/>
              </a:rPr>
              <a:t> y </a:t>
            </a:r>
            <a:r>
              <a:rPr lang="en-US" sz="2100" dirty="0" err="1">
                <a:solidFill>
                  <a:srgbClr val="2A6E8C"/>
                </a:solidFill>
                <a:latin typeface="Inter"/>
                <a:ea typeface="Inter"/>
                <a:cs typeface="Inter"/>
                <a:sym typeface="Inter"/>
              </a:rPr>
              <a:t>habilidades</a:t>
            </a:r>
            <a:r>
              <a:rPr lang="en-US" sz="2100" dirty="0">
                <a:solidFill>
                  <a:srgbClr val="2A6E8C"/>
                </a:solidFill>
                <a:latin typeface="Inter"/>
                <a:ea typeface="Inter"/>
                <a:cs typeface="Inter"/>
                <a:sym typeface="Inter"/>
              </a:rPr>
              <a:t> </a:t>
            </a:r>
            <a:r>
              <a:rPr lang="en-US" sz="2100" dirty="0" err="1">
                <a:solidFill>
                  <a:srgbClr val="2A6E8C"/>
                </a:solidFill>
                <a:latin typeface="Inter"/>
                <a:ea typeface="Inter"/>
                <a:cs typeface="Inter"/>
                <a:sym typeface="Inter"/>
              </a:rPr>
              <a:t>directivas</a:t>
            </a:r>
            <a:r>
              <a:rPr lang="en-US" sz="2100" dirty="0">
                <a:solidFill>
                  <a:srgbClr val="2A6E8C"/>
                </a:solidFill>
                <a:latin typeface="Inter"/>
                <a:ea typeface="Inter"/>
                <a:cs typeface="Inter"/>
                <a:sym typeface="Inter"/>
              </a:rPr>
              <a:t>                                                       100</a:t>
            </a:r>
          </a:p>
          <a:p>
            <a:pPr algn="l">
              <a:lnSpc>
                <a:spcPts val="2940"/>
              </a:lnSpc>
            </a:pPr>
            <a:r>
              <a:rPr lang="en-US" sz="2100" dirty="0">
                <a:solidFill>
                  <a:srgbClr val="2A6E8C"/>
                </a:solidFill>
                <a:latin typeface="Inter"/>
                <a:ea typeface="Inter"/>
                <a:cs typeface="Inter"/>
                <a:sym typeface="Inter"/>
              </a:rPr>
              <a:t>                                         Subtotal (</a:t>
            </a:r>
            <a:r>
              <a:rPr lang="en-US" sz="2100" dirty="0" err="1">
                <a:solidFill>
                  <a:srgbClr val="2A6E8C"/>
                </a:solidFill>
                <a:latin typeface="Inter"/>
                <a:ea typeface="Inter"/>
                <a:cs typeface="Inter"/>
                <a:sym typeface="Inter"/>
              </a:rPr>
              <a:t>i</a:t>
            </a:r>
            <a:r>
              <a:rPr lang="en-US" sz="2100" dirty="0">
                <a:solidFill>
                  <a:srgbClr val="2A6E8C"/>
                </a:solidFill>
                <a:latin typeface="Inter"/>
                <a:ea typeface="Inter"/>
                <a:cs typeface="Inter"/>
                <a:sym typeface="Inter"/>
              </a:rPr>
              <a:t>)                                              1.700                                                     600</a:t>
            </a:r>
          </a:p>
          <a:p>
            <a:pPr algn="l">
              <a:lnSpc>
                <a:spcPts val="2940"/>
              </a:lnSpc>
            </a:pPr>
            <a:r>
              <a:rPr lang="en-US" sz="2100" dirty="0">
                <a:solidFill>
                  <a:srgbClr val="2A6E8C"/>
                </a:solidFill>
                <a:latin typeface="Inter"/>
                <a:ea typeface="Inter"/>
                <a:cs typeface="Inter"/>
                <a:sym typeface="Inter"/>
              </a:rPr>
              <a:t>  </a:t>
            </a:r>
          </a:p>
          <a:p>
            <a:pPr algn="l">
              <a:lnSpc>
                <a:spcPts val="2940"/>
              </a:lnSpc>
            </a:pPr>
            <a:r>
              <a:rPr lang="en-US" sz="2100" b="1" dirty="0" err="1">
                <a:solidFill>
                  <a:srgbClr val="7CACDE"/>
                </a:solidFill>
                <a:latin typeface="Inter Bold"/>
                <a:ea typeface="Inter Bold"/>
                <a:cs typeface="Inter Bold"/>
                <a:sym typeface="Inter Bold"/>
              </a:rPr>
              <a:t>P</a:t>
            </a:r>
            <a:r>
              <a:rPr lang="en-US" sz="2100" b="1" dirty="0" err="1">
                <a:solidFill>
                  <a:srgbClr val="5666BD"/>
                </a:solidFill>
                <a:latin typeface="Inter Bold"/>
                <a:ea typeface="Inter Bold"/>
                <a:cs typeface="Inter Bold"/>
                <a:sym typeface="Inter Bold"/>
              </a:rPr>
              <a:t>ráctica</a:t>
            </a:r>
            <a:r>
              <a:rPr lang="en-US" sz="2100" b="1" dirty="0">
                <a:solidFill>
                  <a:srgbClr val="5666BD"/>
                </a:solidFill>
                <a:latin typeface="Inter Bold"/>
                <a:ea typeface="Inter Bold"/>
                <a:cs typeface="Inter Bold"/>
                <a:sym typeface="Inter Bold"/>
              </a:rPr>
              <a:t> </a:t>
            </a:r>
            <a:r>
              <a:rPr lang="en-US" sz="2100" b="1" dirty="0" err="1">
                <a:solidFill>
                  <a:srgbClr val="5666BD"/>
                </a:solidFill>
                <a:latin typeface="Inter Bold"/>
                <a:ea typeface="Inter Bold"/>
                <a:cs typeface="Inter Bold"/>
                <a:sym typeface="Inter Bold"/>
              </a:rPr>
              <a:t>profesional</a:t>
            </a:r>
            <a:r>
              <a:rPr lang="en-US" sz="2100" b="1" dirty="0">
                <a:solidFill>
                  <a:srgbClr val="5666BD"/>
                </a:solidFill>
                <a:latin typeface="Inter Bold"/>
                <a:ea typeface="Inter Bold"/>
                <a:cs typeface="Inter Bold"/>
                <a:sym typeface="Inter Bold"/>
              </a:rPr>
              <a:t> </a:t>
            </a:r>
            <a:r>
              <a:rPr lang="en-US" sz="2100" b="1" dirty="0" err="1">
                <a:solidFill>
                  <a:srgbClr val="5666BD"/>
                </a:solidFill>
                <a:latin typeface="Inter Bold"/>
                <a:ea typeface="Inter Bold"/>
                <a:cs typeface="Inter Bold"/>
                <a:sym typeface="Inter Bold"/>
              </a:rPr>
              <a:t>supervisada</a:t>
            </a:r>
            <a:r>
              <a:rPr lang="en-US" sz="2100" b="1" dirty="0">
                <a:solidFill>
                  <a:srgbClr val="5666BD"/>
                </a:solidFill>
                <a:latin typeface="Inter Bold"/>
                <a:ea typeface="Inter Bold"/>
                <a:cs typeface="Inter Bold"/>
                <a:sym typeface="Inter Bold"/>
              </a:rPr>
              <a:t> </a:t>
            </a:r>
            <a:r>
              <a:rPr lang="en-US" sz="2100" dirty="0">
                <a:solidFill>
                  <a:srgbClr val="5666BD"/>
                </a:solidFill>
                <a:latin typeface="Inter"/>
                <a:ea typeface="Inter"/>
                <a:cs typeface="Inter"/>
                <a:sym typeface="Inter"/>
              </a:rPr>
              <a:t>                                               100                                                         100                                 </a:t>
            </a:r>
            <a:r>
              <a:rPr lang="en-US" sz="2100" b="1" dirty="0">
                <a:solidFill>
                  <a:srgbClr val="5666BD"/>
                </a:solidFill>
                <a:latin typeface="Inter"/>
                <a:ea typeface="Inter"/>
                <a:cs typeface="Inter"/>
                <a:sym typeface="Inter"/>
              </a:rPr>
              <a:t>100</a:t>
            </a:r>
          </a:p>
          <a:p>
            <a:pPr algn="l">
              <a:lnSpc>
                <a:spcPts val="2940"/>
              </a:lnSpc>
            </a:pPr>
            <a:r>
              <a:rPr lang="en-US" sz="2100" dirty="0">
                <a:solidFill>
                  <a:srgbClr val="5666BD"/>
                </a:solidFill>
                <a:latin typeface="Inter"/>
                <a:ea typeface="Inter"/>
                <a:cs typeface="Inter"/>
                <a:sym typeface="Inter"/>
              </a:rPr>
              <a:t>                                                                                                                                                                         </a:t>
            </a:r>
          </a:p>
          <a:p>
            <a:pPr algn="l">
              <a:lnSpc>
                <a:spcPts val="2940"/>
              </a:lnSpc>
            </a:pPr>
            <a:r>
              <a:rPr lang="en-US" sz="2100" b="1" dirty="0">
                <a:solidFill>
                  <a:srgbClr val="2A6E8C"/>
                </a:solidFill>
                <a:latin typeface="Inter Bold"/>
                <a:ea typeface="Inter Bold"/>
                <a:cs typeface="Inter Bold"/>
                <a:sym typeface="Inter Bold"/>
              </a:rPr>
              <a:t>Horas de </a:t>
            </a:r>
            <a:r>
              <a:rPr lang="en-US" sz="2100" b="1" dirty="0" err="1">
                <a:solidFill>
                  <a:srgbClr val="2A6E8C"/>
                </a:solidFill>
                <a:latin typeface="Inter Bold"/>
                <a:ea typeface="Inter Bold"/>
                <a:cs typeface="Inter Bold"/>
                <a:sym typeface="Inter Bold"/>
              </a:rPr>
              <a:t>distribución</a:t>
            </a:r>
            <a:r>
              <a:rPr lang="en-US" sz="2100" b="1" dirty="0">
                <a:solidFill>
                  <a:srgbClr val="2A6E8C"/>
                </a:solidFill>
                <a:latin typeface="Inter Bold"/>
                <a:ea typeface="Inter Bold"/>
                <a:cs typeface="Inter Bold"/>
                <a:sym typeface="Inter Bold"/>
              </a:rPr>
              <a:t> flexible (***)                                                      </a:t>
            </a:r>
            <a:r>
              <a:rPr lang="en-US" sz="2100" dirty="0">
                <a:solidFill>
                  <a:srgbClr val="5666BD"/>
                </a:solidFill>
                <a:latin typeface="Inter"/>
                <a:ea typeface="Inter"/>
                <a:sym typeface="Inter Bold"/>
              </a:rPr>
              <a:t>100  </a:t>
            </a:r>
            <a:r>
              <a:rPr lang="en-US" sz="2100" dirty="0">
                <a:solidFill>
                  <a:srgbClr val="2A6E8C"/>
                </a:solidFill>
                <a:latin typeface="Inter Bold"/>
                <a:ea typeface="Inter Bold"/>
                <a:cs typeface="Inter Bold"/>
                <a:sym typeface="Inter Bold"/>
              </a:rPr>
              <a:t> </a:t>
            </a:r>
            <a:r>
              <a:rPr lang="en-US" sz="2100" b="1" dirty="0">
                <a:solidFill>
                  <a:srgbClr val="2A6E8C"/>
                </a:solidFill>
                <a:latin typeface="Inter Bold"/>
                <a:ea typeface="Inter Bold"/>
                <a:cs typeface="Inter Bold"/>
                <a:sym typeface="Inter Bold"/>
              </a:rPr>
              <a:t>                                                                          </a:t>
            </a:r>
            <a:r>
              <a:rPr lang="en-US" sz="2100" dirty="0">
                <a:solidFill>
                  <a:srgbClr val="2A6E8C"/>
                </a:solidFill>
                <a:latin typeface="Inter"/>
                <a:ea typeface="Inter"/>
                <a:cs typeface="Inter"/>
                <a:sym typeface="Inter"/>
              </a:rPr>
              <a:t>                               </a:t>
            </a:r>
            <a:endParaRPr lang="en-US" sz="2100" b="1" dirty="0">
              <a:solidFill>
                <a:srgbClr val="2A6E8C"/>
              </a:solidFill>
              <a:latin typeface="Inter Bold"/>
              <a:ea typeface="Inter Bold"/>
              <a:cs typeface="Inter Bold"/>
              <a:sym typeface="Inter Bold"/>
            </a:endParaRPr>
          </a:p>
          <a:p>
            <a:pPr algn="l">
              <a:lnSpc>
                <a:spcPts val="2940"/>
              </a:lnSpc>
              <a:spcBef>
                <a:spcPct val="0"/>
              </a:spcBef>
            </a:pPr>
            <a:endParaRPr lang="en-US" sz="2100" b="1" dirty="0">
              <a:solidFill>
                <a:srgbClr val="2A6E8C"/>
              </a:solidFill>
              <a:latin typeface="Inter Bold"/>
              <a:ea typeface="Inter Bold"/>
              <a:cs typeface="Inter Bold"/>
              <a:sym typeface="Inter Bold"/>
            </a:endParaRPr>
          </a:p>
        </p:txBody>
      </p:sp>
      <p:graphicFrame>
        <p:nvGraphicFramePr>
          <p:cNvPr id="14" name="Table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16984617"/>
              </p:ext>
            </p:extLst>
          </p:nvPr>
        </p:nvGraphicFramePr>
        <p:xfrm>
          <a:off x="1056862" y="7881833"/>
          <a:ext cx="16230600" cy="786213"/>
        </p:xfrm>
        <a:graphic>
          <a:graphicData uri="http://schemas.openxmlformats.org/drawingml/2006/table">
            <a:tbl>
              <a:tblPr/>
              <a:tblGrid>
                <a:gridCol w="756746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0027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9576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45830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90879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786213">
                <a:tc>
                  <a:txBody>
                    <a:bodyPr/>
                    <a:lstStyle/>
                    <a:p>
                      <a:pPr algn="l">
                        <a:lnSpc>
                          <a:spcPts val="2919"/>
                        </a:lnSpc>
                        <a:defRPr/>
                      </a:pPr>
                      <a:r>
                        <a:rPr lang="en-US" sz="2100" b="1">
                          <a:solidFill>
                            <a:srgbClr val="2A6E8C"/>
                          </a:solidFill>
                          <a:latin typeface="Inter Bold"/>
                          <a:ea typeface="Inter Bold"/>
                          <a:cs typeface="Inter Bold"/>
                          <a:sym typeface="Inter Bold"/>
                        </a:rPr>
                        <a:t>Total carga horaria mínima</a:t>
                      </a:r>
                      <a:endParaRPr lang="en-US" sz="1100"/>
                    </a:p>
                  </a:txBody>
                  <a:tcPr marL="190500" marR="190500" marT="190500" marB="190500" anchor="ctr">
                    <a:lnL w="38100" cap="flat" cmpd="sng" algn="ctr">
                      <a:solidFill>
                        <a:srgbClr val="2A6E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2A6E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2A6E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2A6E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472"/>
                        </a:lnSpc>
                        <a:defRPr/>
                      </a:pPr>
                      <a:endParaRPr lang="en-US" sz="1100"/>
                    </a:p>
                  </a:txBody>
                  <a:tcPr marL="190500" marR="190500" marT="190500" marB="190500" anchor="ctr">
                    <a:lnL w="38100" cap="flat" cmpd="sng" algn="ctr">
                      <a:solidFill>
                        <a:srgbClr val="2A6E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2A6E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2A6E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2A6E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2940"/>
                        </a:lnSpc>
                        <a:defRPr/>
                      </a:pPr>
                      <a:r>
                        <a:rPr lang="en-US" sz="2100" b="1" dirty="0">
                          <a:solidFill>
                            <a:srgbClr val="2A6E8C"/>
                          </a:solidFill>
                          <a:latin typeface="Inter Bold"/>
                          <a:ea typeface="Inter Bold"/>
                          <a:cs typeface="Inter Bold"/>
                          <a:sym typeface="Inter Bold"/>
                        </a:rPr>
                        <a:t>2600</a:t>
                      </a:r>
                      <a:endParaRPr lang="en-US" sz="1100" dirty="0"/>
                    </a:p>
                  </a:txBody>
                  <a:tcPr marL="190500" marR="190500" marT="190500" marB="190500" anchor="ctr">
                    <a:lnL w="38100" cap="flat" cmpd="sng" algn="ctr">
                      <a:solidFill>
                        <a:srgbClr val="2A6E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2A6E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2A6E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2A6E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2940"/>
                        </a:lnSpc>
                        <a:defRPr/>
                      </a:pPr>
                      <a:r>
                        <a:rPr lang="en-US" sz="2100" b="1" dirty="0">
                          <a:solidFill>
                            <a:srgbClr val="2A6E8C"/>
                          </a:solidFill>
                          <a:latin typeface="Inter Bold"/>
                          <a:ea typeface="Inter Bold"/>
                          <a:cs typeface="Inter Bold"/>
                          <a:sym typeface="Inter Bold"/>
                        </a:rPr>
                        <a:t>      </a:t>
                      </a:r>
                      <a:endParaRPr lang="en-US" sz="1100" dirty="0"/>
                    </a:p>
                  </a:txBody>
                  <a:tcPr marL="190500" marR="190500" marT="190500" marB="190500" anchor="ctr">
                    <a:lnL w="38100" cap="flat" cmpd="sng" algn="ctr">
                      <a:solidFill>
                        <a:srgbClr val="2A6E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2A6E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2A6E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2A6E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472"/>
                        </a:lnSpc>
                        <a:defRPr/>
                      </a:pPr>
                      <a:r>
                        <a:rPr lang="en-US" sz="2100" dirty="0">
                          <a:solidFill>
                            <a:schemeClr val="tx2"/>
                          </a:solidFill>
                          <a:latin typeface="Inter Bold" panose="020B0604020202020204" charset="0"/>
                          <a:ea typeface="Inter Bold" panose="020B0604020202020204" charset="0"/>
                        </a:rPr>
                        <a:t>             </a:t>
                      </a:r>
                      <a:r>
                        <a:rPr lang="en-US" sz="2100" b="1" kern="1200" dirty="0">
                          <a:solidFill>
                            <a:srgbClr val="2A6E8C"/>
                          </a:solidFill>
                          <a:latin typeface="Inter Bold"/>
                          <a:ea typeface="Inter Bold"/>
                          <a:cs typeface="Inter Bold"/>
                        </a:rPr>
                        <a:t>800</a:t>
                      </a:r>
                    </a:p>
                  </a:txBody>
                  <a:tcPr marL="190500" marR="190500" marT="190500" marB="190500" anchor="ctr">
                    <a:lnL w="38100" cap="flat" cmpd="sng" algn="ctr">
                      <a:solidFill>
                        <a:srgbClr val="2A6E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2A6E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2A6E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2A6E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5" name="TextBox 15"/>
          <p:cNvSpPr txBox="1"/>
          <p:nvPr/>
        </p:nvSpPr>
        <p:spPr>
          <a:xfrm>
            <a:off x="5868007" y="1000301"/>
            <a:ext cx="6171594" cy="695324"/>
          </a:xfrm>
          <a:prstGeom prst="rect">
            <a:avLst/>
          </a:prstGeom>
          <a:solidFill>
            <a:srgbClr val="F6F7F7"/>
          </a:solidFill>
        </p:spPr>
        <p:txBody>
          <a:bodyPr wrap="square" lIns="0" tIns="0" rIns="0" bIns="0" rtlCol="0" anchor="t">
            <a:spAutoFit/>
          </a:bodyPr>
          <a:lstStyle/>
          <a:p>
            <a:pPr marL="0" lvl="0" indent="0" algn="l">
              <a:lnSpc>
                <a:spcPts val="5399"/>
              </a:lnSpc>
              <a:spcBef>
                <a:spcPct val="0"/>
              </a:spcBef>
            </a:pPr>
            <a:r>
              <a:rPr lang="en-US" sz="4999" b="1" spc="-49" dirty="0">
                <a:solidFill>
                  <a:srgbClr val="2A6E8C"/>
                </a:solidFill>
                <a:latin typeface="Inter Bold"/>
                <a:ea typeface="Inter Bold"/>
                <a:cs typeface="Inter Bold"/>
                <a:sym typeface="Inter Bold"/>
              </a:rPr>
              <a:t>AVANCES CODECE</a:t>
            </a:r>
          </a:p>
        </p:txBody>
      </p:sp>
      <p:sp>
        <p:nvSpPr>
          <p:cNvPr id="16" name="TextBox 16"/>
          <p:cNvSpPr txBox="1"/>
          <p:nvPr/>
        </p:nvSpPr>
        <p:spPr>
          <a:xfrm>
            <a:off x="4920165" y="457530"/>
            <a:ext cx="8503993" cy="291105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ts val="4831"/>
              </a:lnSpc>
            </a:pPr>
            <a:endParaRPr dirty="0"/>
          </a:p>
          <a:p>
            <a:pPr algn="l">
              <a:lnSpc>
                <a:spcPts val="4831"/>
              </a:lnSpc>
            </a:pPr>
            <a:endParaRPr dirty="0"/>
          </a:p>
          <a:p>
            <a:pPr algn="l">
              <a:lnSpc>
                <a:spcPts val="4831"/>
              </a:lnSpc>
            </a:pPr>
            <a:r>
              <a:rPr lang="en-US" sz="3199" b="1" dirty="0">
                <a:solidFill>
                  <a:srgbClr val="2A6E8C"/>
                </a:solidFill>
                <a:latin typeface="Inter Bold"/>
                <a:ea typeface="Inter Bold"/>
                <a:cs typeface="Inter Bold"/>
                <a:sym typeface="Inter Bold"/>
              </a:rPr>
              <a:t>CARGA HORARIA MÍNIMA: 2600 horas</a:t>
            </a:r>
          </a:p>
          <a:p>
            <a:pPr algn="l">
              <a:lnSpc>
                <a:spcPts val="8304"/>
              </a:lnSpc>
            </a:pPr>
            <a:endParaRPr lang="en-US" sz="3199" b="1" dirty="0">
              <a:solidFill>
                <a:srgbClr val="2A6E8C"/>
              </a:solidFill>
              <a:latin typeface="Inter Bold"/>
              <a:ea typeface="Inter Bold"/>
              <a:cs typeface="Inter Bold"/>
              <a:sym typeface="Inter Bold"/>
            </a:endParaRPr>
          </a:p>
        </p:txBody>
      </p:sp>
      <p:sp>
        <p:nvSpPr>
          <p:cNvPr id="17" name="TextBox 17"/>
          <p:cNvSpPr txBox="1"/>
          <p:nvPr/>
        </p:nvSpPr>
        <p:spPr>
          <a:xfrm>
            <a:off x="11098439" y="3307622"/>
            <a:ext cx="752756" cy="36576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940"/>
              </a:lnSpc>
              <a:spcBef>
                <a:spcPct val="0"/>
              </a:spcBef>
            </a:pPr>
            <a:r>
              <a:rPr lang="en-US" sz="2100" b="1">
                <a:solidFill>
                  <a:srgbClr val="2A6E8C"/>
                </a:solidFill>
                <a:latin typeface="Inter Bold"/>
                <a:ea typeface="Inter Bold"/>
                <a:cs typeface="Inter Bold"/>
                <a:sym typeface="Inter Bold"/>
              </a:rPr>
              <a:t>600</a:t>
            </a:r>
          </a:p>
        </p:txBody>
      </p:sp>
      <p:sp>
        <p:nvSpPr>
          <p:cNvPr id="18" name="TextBox 18"/>
          <p:cNvSpPr txBox="1"/>
          <p:nvPr/>
        </p:nvSpPr>
        <p:spPr>
          <a:xfrm>
            <a:off x="11098439" y="3701957"/>
            <a:ext cx="752756" cy="36576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940"/>
              </a:lnSpc>
              <a:spcBef>
                <a:spcPct val="0"/>
              </a:spcBef>
            </a:pPr>
            <a:r>
              <a:rPr lang="en-US" sz="2100" b="1">
                <a:solidFill>
                  <a:srgbClr val="2A6E8C"/>
                </a:solidFill>
                <a:latin typeface="Inter Bold"/>
                <a:ea typeface="Inter Bold"/>
                <a:cs typeface="Inter Bold"/>
                <a:sym typeface="Inter Bold"/>
              </a:rPr>
              <a:t>1800</a:t>
            </a:r>
          </a:p>
        </p:txBody>
      </p:sp>
      <p:sp>
        <p:nvSpPr>
          <p:cNvPr id="19" name="TextBox 19"/>
          <p:cNvSpPr txBox="1"/>
          <p:nvPr/>
        </p:nvSpPr>
        <p:spPr>
          <a:xfrm>
            <a:off x="11098439" y="7430785"/>
            <a:ext cx="752756" cy="36576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940"/>
              </a:lnSpc>
              <a:spcBef>
                <a:spcPct val="0"/>
              </a:spcBef>
            </a:pPr>
            <a:r>
              <a:rPr lang="en-US" sz="2100" b="1" dirty="0">
                <a:solidFill>
                  <a:srgbClr val="2A6E8C"/>
                </a:solidFill>
                <a:latin typeface="Inter Bold"/>
                <a:ea typeface="Inter Bold"/>
                <a:cs typeface="Inter Bold"/>
                <a:sym typeface="Inter Bold"/>
              </a:rPr>
              <a:t>200</a:t>
            </a:r>
          </a:p>
        </p:txBody>
      </p:sp>
      <p:sp>
        <p:nvSpPr>
          <p:cNvPr id="20" name="TextBox 20"/>
          <p:cNvSpPr txBox="1"/>
          <p:nvPr/>
        </p:nvSpPr>
        <p:spPr>
          <a:xfrm>
            <a:off x="1295161" y="8886096"/>
            <a:ext cx="15916298" cy="98361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just">
              <a:lnSpc>
                <a:spcPts val="1960"/>
              </a:lnSpc>
            </a:pPr>
            <a:r>
              <a:rPr lang="en-US" sz="1400">
                <a:solidFill>
                  <a:srgbClr val="2A6E8C"/>
                </a:solidFill>
                <a:latin typeface="Inter"/>
                <a:ea typeface="Inter"/>
                <a:cs typeface="Inter"/>
                <a:sym typeface="Inter"/>
              </a:rPr>
              <a:t>(*) Corresponde a horas de interacción pedagógica docente- estudiante, incluyendo práctica profesional supervisada.</a:t>
            </a:r>
          </a:p>
          <a:p>
            <a:pPr algn="just">
              <a:lnSpc>
                <a:spcPts val="1960"/>
              </a:lnSpc>
            </a:pPr>
            <a:r>
              <a:rPr lang="en-US" sz="1400">
                <a:solidFill>
                  <a:srgbClr val="2A6E8C"/>
                </a:solidFill>
                <a:latin typeface="Inter"/>
                <a:ea typeface="Inter"/>
                <a:cs typeface="Inter"/>
                <a:sym typeface="Inter"/>
              </a:rPr>
              <a:t>(**) Las horas de práctica están incluídas en las horas reloj totales.</a:t>
            </a:r>
          </a:p>
          <a:p>
            <a:pPr algn="just">
              <a:lnSpc>
                <a:spcPts val="1960"/>
              </a:lnSpc>
              <a:spcBef>
                <a:spcPct val="0"/>
              </a:spcBef>
            </a:pPr>
            <a:r>
              <a:rPr lang="en-US" sz="1400">
                <a:solidFill>
                  <a:srgbClr val="2A6E8C"/>
                </a:solidFill>
                <a:latin typeface="Inter"/>
                <a:ea typeface="Inter"/>
                <a:cs typeface="Inter"/>
                <a:sym typeface="Inter"/>
              </a:rPr>
              <a:t>(***) Espacio de libre administración que les permitirá a las unidades académicas adecuar sus planes de estudio al perfil de graduado que definan, del total de horas al menos 50% se deben destinar a la formación en la práctica.</a:t>
            </a:r>
          </a:p>
        </p:txBody>
      </p:sp>
      <p:sp>
        <p:nvSpPr>
          <p:cNvPr id="21" name="TextBox 21"/>
          <p:cNvSpPr txBox="1"/>
          <p:nvPr/>
        </p:nvSpPr>
        <p:spPr>
          <a:xfrm>
            <a:off x="6062060" y="9698611"/>
            <a:ext cx="18450008" cy="58838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l">
              <a:lnSpc>
                <a:spcPts val="4832"/>
              </a:lnSpc>
              <a:spcBef>
                <a:spcPct val="0"/>
              </a:spcBef>
            </a:pPr>
            <a:r>
              <a:rPr lang="en-US" sz="3200" b="1" u="none" strike="noStrike">
                <a:solidFill>
                  <a:srgbClr val="2A6E8C"/>
                </a:solidFill>
                <a:latin typeface="Inter Bold"/>
                <a:ea typeface="Inter Bold"/>
                <a:cs typeface="Inter Bold"/>
                <a:sym typeface="Inter Bold"/>
              </a:rPr>
              <a:t>CAMBIOS HACIA EL SACAU</a:t>
            </a:r>
          </a:p>
        </p:txBody>
      </p:sp>
      <p:sp>
        <p:nvSpPr>
          <p:cNvPr id="22" name="AutoShape 22"/>
          <p:cNvSpPr/>
          <p:nvPr/>
        </p:nvSpPr>
        <p:spPr>
          <a:xfrm>
            <a:off x="1028697" y="4024306"/>
            <a:ext cx="16230600" cy="51852"/>
          </a:xfrm>
          <a:prstGeom prst="line">
            <a:avLst/>
          </a:prstGeom>
          <a:ln w="19050" cap="flat">
            <a:solidFill>
              <a:srgbClr val="2A6E8C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s-AR"/>
          </a:p>
        </p:txBody>
      </p:sp>
      <p:sp>
        <p:nvSpPr>
          <p:cNvPr id="23" name="AutoShape 23"/>
          <p:cNvSpPr/>
          <p:nvPr/>
        </p:nvSpPr>
        <p:spPr>
          <a:xfrm flipV="1">
            <a:off x="1028699" y="3682907"/>
            <a:ext cx="16182760" cy="4763"/>
          </a:xfrm>
          <a:prstGeom prst="line">
            <a:avLst/>
          </a:prstGeom>
          <a:ln w="19050" cap="flat">
            <a:solidFill>
              <a:srgbClr val="2A6E8C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s-AR"/>
          </a:p>
        </p:txBody>
      </p:sp>
      <p:sp>
        <p:nvSpPr>
          <p:cNvPr id="24" name="TextBox 24"/>
          <p:cNvSpPr txBox="1"/>
          <p:nvPr/>
        </p:nvSpPr>
        <p:spPr>
          <a:xfrm>
            <a:off x="16458706" y="3701957"/>
            <a:ext cx="752756" cy="36576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940"/>
              </a:lnSpc>
              <a:spcBef>
                <a:spcPct val="0"/>
              </a:spcBef>
            </a:pPr>
            <a:r>
              <a:rPr lang="en-US" sz="2100" b="1">
                <a:solidFill>
                  <a:srgbClr val="2A6E8C"/>
                </a:solidFill>
                <a:latin typeface="Inter Bold"/>
                <a:ea typeface="Inter Bold"/>
                <a:cs typeface="Inter Bold"/>
                <a:sym typeface="Inter Bold"/>
              </a:rPr>
              <a:t>700</a:t>
            </a:r>
          </a:p>
        </p:txBody>
      </p:sp>
      <p:sp>
        <p:nvSpPr>
          <p:cNvPr id="25" name="AutoShape 25"/>
          <p:cNvSpPr/>
          <p:nvPr/>
        </p:nvSpPr>
        <p:spPr>
          <a:xfrm>
            <a:off x="1185852" y="4429666"/>
            <a:ext cx="16073445" cy="78507"/>
          </a:xfrm>
          <a:prstGeom prst="line">
            <a:avLst/>
          </a:prstGeom>
          <a:ln w="9525" cap="flat">
            <a:solidFill>
              <a:srgbClr val="2A6E8C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s-AR"/>
          </a:p>
        </p:txBody>
      </p:sp>
      <p:sp>
        <p:nvSpPr>
          <p:cNvPr id="26" name="AutoShape 26"/>
          <p:cNvSpPr/>
          <p:nvPr/>
        </p:nvSpPr>
        <p:spPr>
          <a:xfrm>
            <a:off x="1185852" y="4825697"/>
            <a:ext cx="16101610" cy="0"/>
          </a:xfrm>
          <a:prstGeom prst="line">
            <a:avLst/>
          </a:prstGeom>
          <a:ln w="9525" cap="flat">
            <a:solidFill>
              <a:srgbClr val="2A6E8C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s-AR"/>
          </a:p>
        </p:txBody>
      </p:sp>
      <p:sp>
        <p:nvSpPr>
          <p:cNvPr id="27" name="AutoShape 27"/>
          <p:cNvSpPr/>
          <p:nvPr/>
        </p:nvSpPr>
        <p:spPr>
          <a:xfrm>
            <a:off x="1185852" y="5216222"/>
            <a:ext cx="16101610" cy="0"/>
          </a:xfrm>
          <a:prstGeom prst="line">
            <a:avLst/>
          </a:prstGeom>
          <a:ln w="9525" cap="flat">
            <a:solidFill>
              <a:srgbClr val="2A6E8C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s-AR"/>
          </a:p>
        </p:txBody>
      </p:sp>
      <p:sp>
        <p:nvSpPr>
          <p:cNvPr id="28" name="AutoShape 28"/>
          <p:cNvSpPr/>
          <p:nvPr/>
        </p:nvSpPr>
        <p:spPr>
          <a:xfrm>
            <a:off x="1185852" y="5578172"/>
            <a:ext cx="16101610" cy="0"/>
          </a:xfrm>
          <a:prstGeom prst="line">
            <a:avLst/>
          </a:prstGeom>
          <a:ln w="9525" cap="flat">
            <a:solidFill>
              <a:srgbClr val="2A6E8C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s-AR"/>
          </a:p>
        </p:txBody>
      </p:sp>
      <p:sp>
        <p:nvSpPr>
          <p:cNvPr id="29" name="AutoShape 29"/>
          <p:cNvSpPr/>
          <p:nvPr/>
        </p:nvSpPr>
        <p:spPr>
          <a:xfrm>
            <a:off x="8905182" y="5911547"/>
            <a:ext cx="735618" cy="0"/>
          </a:xfrm>
          <a:prstGeom prst="line">
            <a:avLst/>
          </a:prstGeom>
          <a:ln w="28575" cap="flat">
            <a:solidFill>
              <a:srgbClr val="2A6E8C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s-AR"/>
          </a:p>
        </p:txBody>
      </p:sp>
      <p:sp>
        <p:nvSpPr>
          <p:cNvPr id="30" name="AutoShape 30"/>
          <p:cNvSpPr/>
          <p:nvPr/>
        </p:nvSpPr>
        <p:spPr>
          <a:xfrm flipV="1">
            <a:off x="13544851" y="5911547"/>
            <a:ext cx="592905" cy="14288"/>
          </a:xfrm>
          <a:prstGeom prst="line">
            <a:avLst/>
          </a:prstGeom>
          <a:ln w="28575" cap="flat">
            <a:solidFill>
              <a:srgbClr val="2A6E8C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s-AR"/>
          </a:p>
        </p:txBody>
      </p:sp>
      <p:sp>
        <p:nvSpPr>
          <p:cNvPr id="31" name="TextBox 31"/>
          <p:cNvSpPr txBox="1"/>
          <p:nvPr/>
        </p:nvSpPr>
        <p:spPr>
          <a:xfrm>
            <a:off x="12766268" y="1705023"/>
            <a:ext cx="18450008" cy="51841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l">
              <a:lnSpc>
                <a:spcPts val="4228"/>
              </a:lnSpc>
              <a:spcBef>
                <a:spcPct val="0"/>
              </a:spcBef>
            </a:pPr>
            <a:r>
              <a:rPr lang="en-US" sz="2800" u="sng" strike="noStrike" dirty="0">
                <a:solidFill>
                  <a:srgbClr val="2A6E8C"/>
                </a:solidFill>
                <a:latin typeface="Inter"/>
                <a:ea typeface="Inter"/>
                <a:cs typeface="Inter"/>
                <a:sym typeface="Inter"/>
                <a:hlinkClick r:id="rId2" tooltip="https://www.fce.unl.edu.ar/media/plan_nuevo/Res.%20C.S.%20Nordm%20502%20del%2025-10-18%20Expte.NordmFCE-0941917-18%20Modificacion%20Plan%20de%20Estudios%20Contador%20Publico.pdf"/>
              </a:rPr>
              <a:t>Plan de </a:t>
            </a:r>
            <a:r>
              <a:rPr lang="en-US" sz="2800" u="sng" strike="noStrike" dirty="0" err="1">
                <a:solidFill>
                  <a:srgbClr val="2A6E8C"/>
                </a:solidFill>
                <a:latin typeface="Inter"/>
                <a:ea typeface="Inter"/>
                <a:cs typeface="Inter"/>
                <a:sym typeface="Inter"/>
                <a:hlinkClick r:id="rId2" tooltip="https://www.fce.unl.edu.ar/media/plan_nuevo/Res.%20C.S.%20Nordm%20502%20del%2025-10-18%20Expte.NordmFCE-0941917-18%20Modificacion%20Plan%20de%20Estudios%20Contador%20Publico.pdf"/>
              </a:rPr>
              <a:t>estudio</a:t>
            </a:r>
            <a:r>
              <a:rPr lang="en-US" sz="2800" u="sng" strike="noStrike" dirty="0">
                <a:solidFill>
                  <a:srgbClr val="2A6E8C"/>
                </a:solidFill>
                <a:latin typeface="Inter"/>
                <a:ea typeface="Inter"/>
                <a:cs typeface="Inter"/>
                <a:sym typeface="Inter"/>
                <a:hlinkClick r:id="rId2" tooltip="https://www.fce.unl.edu.ar/media/plan_nuevo/Res.%20C.S.%20Nordm%20502%20del%2025-10-18%20Expte.NordmFCE-0941917-18%20Modificacion%20Plan%20de%20Estudios%20Contador%20Publico.pdf"/>
              </a:rPr>
              <a:t> actual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6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0" y="1039906"/>
            <a:ext cx="18288000" cy="617405"/>
            <a:chOff x="0" y="0"/>
            <a:chExt cx="24384000" cy="823207"/>
          </a:xfrm>
        </p:grpSpPr>
        <p:grpSp>
          <p:nvGrpSpPr>
            <p:cNvPr id="3" name="Group 3"/>
            <p:cNvGrpSpPr/>
            <p:nvPr/>
          </p:nvGrpSpPr>
          <p:grpSpPr>
            <a:xfrm>
              <a:off x="0" y="0"/>
              <a:ext cx="24384000" cy="274402"/>
              <a:chOff x="0" y="0"/>
              <a:chExt cx="6384251" cy="71844"/>
            </a:xfrm>
          </p:grpSpPr>
          <p:sp>
            <p:nvSpPr>
              <p:cNvPr id="4" name="Freeform 4"/>
              <p:cNvSpPr/>
              <p:nvPr/>
            </p:nvSpPr>
            <p:spPr>
              <a:xfrm>
                <a:off x="0" y="0"/>
                <a:ext cx="6384251" cy="71844"/>
              </a:xfrm>
              <a:custGeom>
                <a:avLst/>
                <a:gdLst/>
                <a:ahLst/>
                <a:cxnLst/>
                <a:rect l="l" t="t" r="r" b="b"/>
                <a:pathLst>
                  <a:path w="6384251" h="71844">
                    <a:moveTo>
                      <a:pt x="0" y="0"/>
                    </a:moveTo>
                    <a:lnTo>
                      <a:pt x="6384251" y="0"/>
                    </a:lnTo>
                    <a:lnTo>
                      <a:pt x="6384251" y="71844"/>
                    </a:lnTo>
                    <a:lnTo>
                      <a:pt x="0" y="71844"/>
                    </a:lnTo>
                    <a:close/>
                  </a:path>
                </a:pathLst>
              </a:custGeom>
              <a:solidFill>
                <a:srgbClr val="75AADB"/>
              </a:solidFill>
            </p:spPr>
            <p:txBody>
              <a:bodyPr/>
              <a:lstStyle/>
              <a:p>
                <a:endParaRPr lang="es-AR"/>
              </a:p>
            </p:txBody>
          </p:sp>
          <p:sp>
            <p:nvSpPr>
              <p:cNvPr id="5" name="TextBox 5"/>
              <p:cNvSpPr txBox="1"/>
              <p:nvPr/>
            </p:nvSpPr>
            <p:spPr>
              <a:xfrm>
                <a:off x="0" y="-38100"/>
                <a:ext cx="6384251" cy="109944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1865"/>
                  </a:lnSpc>
                </a:pPr>
                <a:endParaRPr/>
              </a:p>
            </p:txBody>
          </p:sp>
        </p:grpSp>
        <p:grpSp>
          <p:nvGrpSpPr>
            <p:cNvPr id="6" name="Group 6"/>
            <p:cNvGrpSpPr/>
            <p:nvPr/>
          </p:nvGrpSpPr>
          <p:grpSpPr>
            <a:xfrm>
              <a:off x="0" y="274402"/>
              <a:ext cx="24384000" cy="274402"/>
              <a:chOff x="0" y="0"/>
              <a:chExt cx="6384251" cy="71844"/>
            </a:xfrm>
          </p:grpSpPr>
          <p:sp>
            <p:nvSpPr>
              <p:cNvPr id="7" name="Freeform 7"/>
              <p:cNvSpPr/>
              <p:nvPr/>
            </p:nvSpPr>
            <p:spPr>
              <a:xfrm>
                <a:off x="0" y="0"/>
                <a:ext cx="6384251" cy="71844"/>
              </a:xfrm>
              <a:custGeom>
                <a:avLst/>
                <a:gdLst/>
                <a:ahLst/>
                <a:cxnLst/>
                <a:rect l="l" t="t" r="r" b="b"/>
                <a:pathLst>
                  <a:path w="6384251" h="71844">
                    <a:moveTo>
                      <a:pt x="0" y="0"/>
                    </a:moveTo>
                    <a:lnTo>
                      <a:pt x="6384251" y="0"/>
                    </a:lnTo>
                    <a:lnTo>
                      <a:pt x="6384251" y="71844"/>
                    </a:lnTo>
                    <a:lnTo>
                      <a:pt x="0" y="71844"/>
                    </a:lnTo>
                    <a:close/>
                  </a:path>
                </a:pathLst>
              </a:custGeom>
              <a:solidFill>
                <a:srgbClr val="FFFFFF"/>
              </a:solidFill>
            </p:spPr>
            <p:txBody>
              <a:bodyPr/>
              <a:lstStyle/>
              <a:p>
                <a:endParaRPr lang="es-AR"/>
              </a:p>
            </p:txBody>
          </p:sp>
          <p:sp>
            <p:nvSpPr>
              <p:cNvPr id="8" name="TextBox 8"/>
              <p:cNvSpPr txBox="1"/>
              <p:nvPr/>
            </p:nvSpPr>
            <p:spPr>
              <a:xfrm>
                <a:off x="0" y="-38100"/>
                <a:ext cx="6384251" cy="109944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1865"/>
                  </a:lnSpc>
                </a:pPr>
                <a:endParaRPr/>
              </a:p>
            </p:txBody>
          </p:sp>
        </p:grpSp>
        <p:grpSp>
          <p:nvGrpSpPr>
            <p:cNvPr id="9" name="Group 9"/>
            <p:cNvGrpSpPr/>
            <p:nvPr/>
          </p:nvGrpSpPr>
          <p:grpSpPr>
            <a:xfrm>
              <a:off x="0" y="548805"/>
              <a:ext cx="24384000" cy="274402"/>
              <a:chOff x="0" y="0"/>
              <a:chExt cx="6384251" cy="71844"/>
            </a:xfrm>
          </p:grpSpPr>
          <p:sp>
            <p:nvSpPr>
              <p:cNvPr id="10" name="Freeform 10"/>
              <p:cNvSpPr/>
              <p:nvPr/>
            </p:nvSpPr>
            <p:spPr>
              <a:xfrm>
                <a:off x="0" y="0"/>
                <a:ext cx="6384251" cy="71844"/>
              </a:xfrm>
              <a:custGeom>
                <a:avLst/>
                <a:gdLst/>
                <a:ahLst/>
                <a:cxnLst/>
                <a:rect l="l" t="t" r="r" b="b"/>
                <a:pathLst>
                  <a:path w="6384251" h="71844">
                    <a:moveTo>
                      <a:pt x="0" y="0"/>
                    </a:moveTo>
                    <a:lnTo>
                      <a:pt x="6384251" y="0"/>
                    </a:lnTo>
                    <a:lnTo>
                      <a:pt x="6384251" y="71844"/>
                    </a:lnTo>
                    <a:lnTo>
                      <a:pt x="0" y="71844"/>
                    </a:lnTo>
                    <a:close/>
                  </a:path>
                </a:pathLst>
              </a:custGeom>
              <a:solidFill>
                <a:srgbClr val="75AADB"/>
              </a:solidFill>
            </p:spPr>
            <p:txBody>
              <a:bodyPr/>
              <a:lstStyle/>
              <a:p>
                <a:endParaRPr lang="es-AR"/>
              </a:p>
            </p:txBody>
          </p:sp>
          <p:sp>
            <p:nvSpPr>
              <p:cNvPr id="11" name="TextBox 11"/>
              <p:cNvSpPr txBox="1"/>
              <p:nvPr/>
            </p:nvSpPr>
            <p:spPr>
              <a:xfrm>
                <a:off x="0" y="-38100"/>
                <a:ext cx="6384251" cy="109944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1865"/>
                  </a:lnSpc>
                </a:pPr>
                <a:endParaRPr/>
              </a:p>
            </p:txBody>
          </p:sp>
        </p:grpSp>
      </p:grpSp>
      <p:sp>
        <p:nvSpPr>
          <p:cNvPr id="12" name="TextBox 12"/>
          <p:cNvSpPr txBox="1"/>
          <p:nvPr/>
        </p:nvSpPr>
        <p:spPr>
          <a:xfrm>
            <a:off x="1338909" y="819128"/>
            <a:ext cx="6281091" cy="1025652"/>
          </a:xfrm>
          <a:prstGeom prst="rect">
            <a:avLst/>
          </a:prstGeom>
          <a:solidFill>
            <a:srgbClr val="F6F7F7"/>
          </a:solidFill>
        </p:spPr>
        <p:txBody>
          <a:bodyPr wrap="square" lIns="0" tIns="0" rIns="0" bIns="0" rtlCol="0" anchor="t">
            <a:spAutoFit/>
          </a:bodyPr>
          <a:lstStyle/>
          <a:p>
            <a:pPr marL="0" lvl="0" indent="0" algn="l">
              <a:lnSpc>
                <a:spcPts val="7883"/>
              </a:lnSpc>
              <a:spcBef>
                <a:spcPct val="0"/>
              </a:spcBef>
            </a:pPr>
            <a:r>
              <a:rPr lang="en-US" sz="7299" b="1" spc="-72" dirty="0">
                <a:solidFill>
                  <a:srgbClr val="2A6E8C"/>
                </a:solidFill>
                <a:latin typeface="Inter Bold"/>
                <a:ea typeface="Inter Bold"/>
                <a:cs typeface="Inter Bold"/>
                <a:sym typeface="Inter Bold"/>
              </a:rPr>
              <a:t>REFLEXIONES</a:t>
            </a:r>
          </a:p>
        </p:txBody>
      </p:sp>
      <p:sp>
        <p:nvSpPr>
          <p:cNvPr id="13" name="Freeform 13"/>
          <p:cNvSpPr/>
          <p:nvPr/>
        </p:nvSpPr>
        <p:spPr>
          <a:xfrm>
            <a:off x="7189561" y="8673507"/>
            <a:ext cx="3908878" cy="1169586"/>
          </a:xfrm>
          <a:custGeom>
            <a:avLst/>
            <a:gdLst/>
            <a:ahLst/>
            <a:cxnLst/>
            <a:rect l="l" t="t" r="r" b="b"/>
            <a:pathLst>
              <a:path w="3908878" h="1169586">
                <a:moveTo>
                  <a:pt x="0" y="0"/>
                </a:moveTo>
                <a:lnTo>
                  <a:pt x="3908878" y="0"/>
                </a:lnTo>
                <a:lnTo>
                  <a:pt x="3908878" y="1169586"/>
                </a:lnTo>
                <a:lnTo>
                  <a:pt x="0" y="1169586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s-AR"/>
          </a:p>
        </p:txBody>
      </p:sp>
      <p:sp>
        <p:nvSpPr>
          <p:cNvPr id="14" name="TextBox 14"/>
          <p:cNvSpPr txBox="1"/>
          <p:nvPr/>
        </p:nvSpPr>
        <p:spPr>
          <a:xfrm>
            <a:off x="2403174" y="4080900"/>
            <a:ext cx="14173200" cy="8604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just">
              <a:lnSpc>
                <a:spcPts val="3499"/>
              </a:lnSpc>
              <a:spcBef>
                <a:spcPct val="0"/>
              </a:spcBef>
            </a:pPr>
            <a:r>
              <a:rPr lang="en-US" sz="2499" u="none" strike="noStrike">
                <a:solidFill>
                  <a:srgbClr val="2A6E8C"/>
                </a:solidFill>
                <a:latin typeface="Inter"/>
                <a:ea typeface="Inter"/>
                <a:cs typeface="Inter"/>
                <a:sym typeface="Inter"/>
              </a:rPr>
              <a:t>¿Qué competencias, habilidades, saberes requieren hoy los profesionales de las ciencias económicas en las carreras de grado? SINCERAMIENTO CURRICULAR</a:t>
            </a:r>
          </a:p>
        </p:txBody>
      </p:sp>
      <p:sp>
        <p:nvSpPr>
          <p:cNvPr id="15" name="TextBox 15"/>
          <p:cNvSpPr txBox="1"/>
          <p:nvPr/>
        </p:nvSpPr>
        <p:spPr>
          <a:xfrm>
            <a:off x="2403174" y="6351025"/>
            <a:ext cx="14173200" cy="129857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ts val="3499"/>
              </a:lnSpc>
              <a:spcBef>
                <a:spcPct val="0"/>
              </a:spcBef>
            </a:pPr>
            <a:r>
              <a:rPr lang="en-US" sz="2499" dirty="0">
                <a:solidFill>
                  <a:srgbClr val="2A6E8C"/>
                </a:solidFill>
                <a:latin typeface="Inter"/>
                <a:ea typeface="Inter"/>
                <a:cs typeface="Inter"/>
                <a:sym typeface="Inter"/>
              </a:rPr>
              <a:t>¿</a:t>
            </a:r>
            <a:r>
              <a:rPr lang="en-US" sz="2499" dirty="0" err="1">
                <a:solidFill>
                  <a:srgbClr val="2A6E8C"/>
                </a:solidFill>
                <a:latin typeface="Inter"/>
                <a:ea typeface="Inter"/>
                <a:cs typeface="Inter"/>
                <a:sym typeface="Inter"/>
              </a:rPr>
              <a:t>Cómo</a:t>
            </a:r>
            <a:r>
              <a:rPr lang="en-US" sz="2499" dirty="0">
                <a:solidFill>
                  <a:srgbClr val="2A6E8C"/>
                </a:solidFill>
                <a:latin typeface="Inter"/>
                <a:ea typeface="Inter"/>
                <a:cs typeface="Inter"/>
                <a:sym typeface="Inter"/>
              </a:rPr>
              <a:t> </a:t>
            </a:r>
            <a:r>
              <a:rPr lang="en-US" sz="2499" dirty="0" err="1">
                <a:solidFill>
                  <a:srgbClr val="2A6E8C"/>
                </a:solidFill>
                <a:latin typeface="Inter"/>
                <a:ea typeface="Inter"/>
                <a:cs typeface="Inter"/>
                <a:sym typeface="Inter"/>
              </a:rPr>
              <a:t>atraviesa</a:t>
            </a:r>
            <a:r>
              <a:rPr lang="en-US" sz="2499" dirty="0">
                <a:solidFill>
                  <a:srgbClr val="2A6E8C"/>
                </a:solidFill>
                <a:latin typeface="Inter"/>
                <a:ea typeface="Inter"/>
                <a:cs typeface="Inter"/>
                <a:sym typeface="Inter"/>
              </a:rPr>
              <a:t> hoy a la </a:t>
            </a:r>
            <a:r>
              <a:rPr lang="en-US" sz="2499" dirty="0" err="1">
                <a:solidFill>
                  <a:srgbClr val="2A6E8C"/>
                </a:solidFill>
                <a:latin typeface="Inter"/>
                <a:ea typeface="Inter"/>
                <a:cs typeface="Inter"/>
                <a:sym typeface="Inter"/>
              </a:rPr>
              <a:t>formación</a:t>
            </a:r>
            <a:r>
              <a:rPr lang="en-US" sz="2499" dirty="0">
                <a:solidFill>
                  <a:srgbClr val="2A6E8C"/>
                </a:solidFill>
                <a:latin typeface="Inter"/>
                <a:ea typeface="Inter"/>
                <a:cs typeface="Inter"/>
                <a:sym typeface="Inter"/>
              </a:rPr>
              <a:t> </a:t>
            </a:r>
            <a:r>
              <a:rPr lang="en-US" sz="2499" dirty="0" err="1">
                <a:solidFill>
                  <a:srgbClr val="2A6E8C"/>
                </a:solidFill>
                <a:latin typeface="Inter"/>
                <a:ea typeface="Inter"/>
                <a:cs typeface="Inter"/>
                <a:sym typeface="Inter"/>
              </a:rPr>
              <a:t>en</a:t>
            </a:r>
            <a:r>
              <a:rPr lang="en-US" sz="2499" dirty="0">
                <a:solidFill>
                  <a:srgbClr val="2A6E8C"/>
                </a:solidFill>
                <a:latin typeface="Inter"/>
                <a:ea typeface="Inter"/>
                <a:cs typeface="Inter"/>
                <a:sym typeface="Inter"/>
              </a:rPr>
              <a:t> </a:t>
            </a:r>
            <a:r>
              <a:rPr lang="en-US" sz="2499" dirty="0" err="1">
                <a:solidFill>
                  <a:srgbClr val="2A6E8C"/>
                </a:solidFill>
                <a:latin typeface="Inter"/>
                <a:ea typeface="Inter"/>
                <a:cs typeface="Inter"/>
                <a:sym typeface="Inter"/>
              </a:rPr>
              <a:t>ciencias</a:t>
            </a:r>
            <a:r>
              <a:rPr lang="en-US" sz="2499" dirty="0">
                <a:solidFill>
                  <a:srgbClr val="2A6E8C"/>
                </a:solidFill>
                <a:latin typeface="Inter"/>
                <a:ea typeface="Inter"/>
                <a:cs typeface="Inter"/>
                <a:sym typeface="Inter"/>
              </a:rPr>
              <a:t> </a:t>
            </a:r>
            <a:r>
              <a:rPr lang="en-US" sz="2499" dirty="0" err="1">
                <a:solidFill>
                  <a:srgbClr val="2A6E8C"/>
                </a:solidFill>
                <a:latin typeface="Inter"/>
                <a:ea typeface="Inter"/>
                <a:cs typeface="Inter"/>
                <a:sym typeface="Inter"/>
              </a:rPr>
              <a:t>económicas</a:t>
            </a:r>
            <a:r>
              <a:rPr lang="en-US" sz="2499" dirty="0">
                <a:solidFill>
                  <a:srgbClr val="2A6E8C"/>
                </a:solidFill>
                <a:latin typeface="Inter"/>
                <a:ea typeface="Inter"/>
                <a:cs typeface="Inter"/>
                <a:sym typeface="Inter"/>
              </a:rPr>
              <a:t> la</a:t>
            </a:r>
            <a:r>
              <a:rPr lang="en-US" sz="2499" u="none" strike="noStrike" dirty="0">
                <a:solidFill>
                  <a:srgbClr val="2A6E8C"/>
                </a:solidFill>
                <a:latin typeface="Inter"/>
                <a:ea typeface="Inter"/>
                <a:cs typeface="Inter"/>
                <a:sym typeface="Inter"/>
              </a:rPr>
              <a:t> IA y la </a:t>
            </a:r>
            <a:r>
              <a:rPr lang="en-US" sz="2499" u="none" strike="noStrike" dirty="0" err="1">
                <a:solidFill>
                  <a:srgbClr val="2A6E8C"/>
                </a:solidFill>
                <a:latin typeface="Inter"/>
                <a:ea typeface="Inter"/>
                <a:cs typeface="Inter"/>
                <a:sym typeface="Inter"/>
              </a:rPr>
              <a:t>informatización</a:t>
            </a:r>
            <a:r>
              <a:rPr lang="en-US" sz="2499" u="none" strike="noStrike" dirty="0">
                <a:solidFill>
                  <a:srgbClr val="2A6E8C"/>
                </a:solidFill>
                <a:latin typeface="Inter"/>
                <a:ea typeface="Inter"/>
                <a:cs typeface="Inter"/>
                <a:sym typeface="Inter"/>
              </a:rPr>
              <a:t>?</a:t>
            </a:r>
          </a:p>
          <a:p>
            <a:pPr algn="l">
              <a:lnSpc>
                <a:spcPts val="3499"/>
              </a:lnSpc>
              <a:spcBef>
                <a:spcPct val="0"/>
              </a:spcBef>
            </a:pPr>
            <a:r>
              <a:rPr lang="en-US" sz="2499" u="none" strike="noStrike" dirty="0">
                <a:solidFill>
                  <a:srgbClr val="2A6E8C"/>
                </a:solidFill>
                <a:latin typeface="Inter"/>
                <a:ea typeface="Inter"/>
                <a:cs typeface="Inter"/>
                <a:sym typeface="Inter"/>
              </a:rPr>
              <a:t>DIDACTICA DEL NIVEL SUPERIOR</a:t>
            </a:r>
          </a:p>
          <a:p>
            <a:pPr algn="l">
              <a:lnSpc>
                <a:spcPts val="3499"/>
              </a:lnSpc>
              <a:spcBef>
                <a:spcPct val="0"/>
              </a:spcBef>
            </a:pPr>
            <a:endParaRPr lang="en-US" sz="2499" u="none" strike="noStrike" dirty="0">
              <a:solidFill>
                <a:srgbClr val="2A6E8C"/>
              </a:solidFill>
              <a:latin typeface="Inter"/>
              <a:ea typeface="Inter"/>
              <a:cs typeface="Inter"/>
              <a:sym typeface="Inter"/>
            </a:endParaRPr>
          </a:p>
        </p:txBody>
      </p:sp>
      <p:grpSp>
        <p:nvGrpSpPr>
          <p:cNvPr id="16" name="Group 16"/>
          <p:cNvGrpSpPr/>
          <p:nvPr/>
        </p:nvGrpSpPr>
        <p:grpSpPr>
          <a:xfrm>
            <a:off x="1028700" y="4358225"/>
            <a:ext cx="687868" cy="343934"/>
            <a:chOff x="0" y="0"/>
            <a:chExt cx="812800" cy="406400"/>
          </a:xfrm>
        </p:grpSpPr>
        <p:sp>
          <p:nvSpPr>
            <p:cNvPr id="17" name="Freeform 17"/>
            <p:cNvSpPr/>
            <p:nvPr/>
          </p:nvSpPr>
          <p:spPr>
            <a:xfrm>
              <a:off x="0" y="0"/>
              <a:ext cx="812800" cy="406400"/>
            </a:xfrm>
            <a:custGeom>
              <a:avLst/>
              <a:gdLst/>
              <a:ahLst/>
              <a:cxnLst/>
              <a:rect l="l" t="t" r="r" b="b"/>
              <a:pathLst>
                <a:path w="812800" h="406400">
                  <a:moveTo>
                    <a:pt x="609600" y="0"/>
                  </a:moveTo>
                  <a:lnTo>
                    <a:pt x="0" y="0"/>
                  </a:lnTo>
                  <a:lnTo>
                    <a:pt x="0" y="406400"/>
                  </a:lnTo>
                  <a:lnTo>
                    <a:pt x="609600" y="406400"/>
                  </a:lnTo>
                  <a:lnTo>
                    <a:pt x="812800" y="203200"/>
                  </a:lnTo>
                  <a:lnTo>
                    <a:pt x="609600" y="0"/>
                  </a:lnTo>
                  <a:close/>
                </a:path>
              </a:pathLst>
            </a:custGeom>
            <a:solidFill>
              <a:srgbClr val="2A6E8C"/>
            </a:solidFill>
          </p:spPr>
          <p:txBody>
            <a:bodyPr/>
            <a:lstStyle/>
            <a:p>
              <a:endParaRPr lang="es-AR"/>
            </a:p>
          </p:txBody>
        </p:sp>
        <p:sp>
          <p:nvSpPr>
            <p:cNvPr id="18" name="TextBox 18"/>
            <p:cNvSpPr txBox="1"/>
            <p:nvPr/>
          </p:nvSpPr>
          <p:spPr>
            <a:xfrm>
              <a:off x="0" y="-38100"/>
              <a:ext cx="698500" cy="4445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60"/>
                </a:lnSpc>
              </a:pPr>
              <a:endParaRPr/>
            </a:p>
          </p:txBody>
        </p:sp>
      </p:grpSp>
      <p:grpSp>
        <p:nvGrpSpPr>
          <p:cNvPr id="19" name="Group 19"/>
          <p:cNvGrpSpPr/>
          <p:nvPr/>
        </p:nvGrpSpPr>
        <p:grpSpPr>
          <a:xfrm>
            <a:off x="1028700" y="6461116"/>
            <a:ext cx="687868" cy="343934"/>
            <a:chOff x="0" y="0"/>
            <a:chExt cx="812800" cy="406400"/>
          </a:xfrm>
        </p:grpSpPr>
        <p:sp>
          <p:nvSpPr>
            <p:cNvPr id="20" name="Freeform 20"/>
            <p:cNvSpPr/>
            <p:nvPr/>
          </p:nvSpPr>
          <p:spPr>
            <a:xfrm>
              <a:off x="0" y="0"/>
              <a:ext cx="812800" cy="406400"/>
            </a:xfrm>
            <a:custGeom>
              <a:avLst/>
              <a:gdLst/>
              <a:ahLst/>
              <a:cxnLst/>
              <a:rect l="l" t="t" r="r" b="b"/>
              <a:pathLst>
                <a:path w="812800" h="406400">
                  <a:moveTo>
                    <a:pt x="609600" y="0"/>
                  </a:moveTo>
                  <a:lnTo>
                    <a:pt x="0" y="0"/>
                  </a:lnTo>
                  <a:lnTo>
                    <a:pt x="0" y="406400"/>
                  </a:lnTo>
                  <a:lnTo>
                    <a:pt x="609600" y="406400"/>
                  </a:lnTo>
                  <a:lnTo>
                    <a:pt x="812800" y="203200"/>
                  </a:lnTo>
                  <a:lnTo>
                    <a:pt x="609600" y="0"/>
                  </a:lnTo>
                  <a:close/>
                </a:path>
              </a:pathLst>
            </a:custGeom>
            <a:solidFill>
              <a:srgbClr val="2A6E8C"/>
            </a:solidFill>
          </p:spPr>
          <p:txBody>
            <a:bodyPr/>
            <a:lstStyle/>
            <a:p>
              <a:endParaRPr lang="es-AR"/>
            </a:p>
          </p:txBody>
        </p:sp>
        <p:sp>
          <p:nvSpPr>
            <p:cNvPr id="21" name="TextBox 21"/>
            <p:cNvSpPr txBox="1"/>
            <p:nvPr/>
          </p:nvSpPr>
          <p:spPr>
            <a:xfrm>
              <a:off x="0" y="-38100"/>
              <a:ext cx="698500" cy="4445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60"/>
                </a:lnSpc>
              </a:pPr>
              <a:endParaRPr/>
            </a:p>
          </p:txBody>
        </p:sp>
      </p:grp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6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0" y="1039906"/>
            <a:ext cx="18288000" cy="617405"/>
            <a:chOff x="0" y="0"/>
            <a:chExt cx="24384000" cy="823207"/>
          </a:xfrm>
        </p:grpSpPr>
        <p:grpSp>
          <p:nvGrpSpPr>
            <p:cNvPr id="3" name="Group 3"/>
            <p:cNvGrpSpPr/>
            <p:nvPr/>
          </p:nvGrpSpPr>
          <p:grpSpPr>
            <a:xfrm>
              <a:off x="0" y="0"/>
              <a:ext cx="24384000" cy="274402"/>
              <a:chOff x="0" y="0"/>
              <a:chExt cx="6384251" cy="71844"/>
            </a:xfrm>
          </p:grpSpPr>
          <p:sp>
            <p:nvSpPr>
              <p:cNvPr id="4" name="Freeform 4"/>
              <p:cNvSpPr/>
              <p:nvPr/>
            </p:nvSpPr>
            <p:spPr>
              <a:xfrm>
                <a:off x="0" y="0"/>
                <a:ext cx="6384251" cy="71844"/>
              </a:xfrm>
              <a:custGeom>
                <a:avLst/>
                <a:gdLst/>
                <a:ahLst/>
                <a:cxnLst/>
                <a:rect l="l" t="t" r="r" b="b"/>
                <a:pathLst>
                  <a:path w="6384251" h="71844">
                    <a:moveTo>
                      <a:pt x="0" y="0"/>
                    </a:moveTo>
                    <a:lnTo>
                      <a:pt x="6384251" y="0"/>
                    </a:lnTo>
                    <a:lnTo>
                      <a:pt x="6384251" y="71844"/>
                    </a:lnTo>
                    <a:lnTo>
                      <a:pt x="0" y="71844"/>
                    </a:lnTo>
                    <a:close/>
                  </a:path>
                </a:pathLst>
              </a:custGeom>
              <a:solidFill>
                <a:srgbClr val="75AADB"/>
              </a:solidFill>
            </p:spPr>
            <p:txBody>
              <a:bodyPr/>
              <a:lstStyle/>
              <a:p>
                <a:endParaRPr lang="es-AR"/>
              </a:p>
            </p:txBody>
          </p:sp>
          <p:sp>
            <p:nvSpPr>
              <p:cNvPr id="5" name="TextBox 5"/>
              <p:cNvSpPr txBox="1"/>
              <p:nvPr/>
            </p:nvSpPr>
            <p:spPr>
              <a:xfrm>
                <a:off x="0" y="-38100"/>
                <a:ext cx="6384251" cy="109944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1865"/>
                  </a:lnSpc>
                </a:pPr>
                <a:endParaRPr/>
              </a:p>
            </p:txBody>
          </p:sp>
        </p:grpSp>
        <p:grpSp>
          <p:nvGrpSpPr>
            <p:cNvPr id="6" name="Group 6"/>
            <p:cNvGrpSpPr/>
            <p:nvPr/>
          </p:nvGrpSpPr>
          <p:grpSpPr>
            <a:xfrm>
              <a:off x="0" y="274402"/>
              <a:ext cx="24384000" cy="274402"/>
              <a:chOff x="0" y="0"/>
              <a:chExt cx="6384251" cy="71844"/>
            </a:xfrm>
          </p:grpSpPr>
          <p:sp>
            <p:nvSpPr>
              <p:cNvPr id="7" name="Freeform 7"/>
              <p:cNvSpPr/>
              <p:nvPr/>
            </p:nvSpPr>
            <p:spPr>
              <a:xfrm>
                <a:off x="0" y="0"/>
                <a:ext cx="6384251" cy="71844"/>
              </a:xfrm>
              <a:custGeom>
                <a:avLst/>
                <a:gdLst/>
                <a:ahLst/>
                <a:cxnLst/>
                <a:rect l="l" t="t" r="r" b="b"/>
                <a:pathLst>
                  <a:path w="6384251" h="71844">
                    <a:moveTo>
                      <a:pt x="0" y="0"/>
                    </a:moveTo>
                    <a:lnTo>
                      <a:pt x="6384251" y="0"/>
                    </a:lnTo>
                    <a:lnTo>
                      <a:pt x="6384251" y="71844"/>
                    </a:lnTo>
                    <a:lnTo>
                      <a:pt x="0" y="71844"/>
                    </a:lnTo>
                    <a:close/>
                  </a:path>
                </a:pathLst>
              </a:custGeom>
              <a:solidFill>
                <a:srgbClr val="FFFFFF"/>
              </a:solidFill>
            </p:spPr>
            <p:txBody>
              <a:bodyPr/>
              <a:lstStyle/>
              <a:p>
                <a:endParaRPr lang="es-AR"/>
              </a:p>
            </p:txBody>
          </p:sp>
          <p:sp>
            <p:nvSpPr>
              <p:cNvPr id="8" name="TextBox 8"/>
              <p:cNvSpPr txBox="1"/>
              <p:nvPr/>
            </p:nvSpPr>
            <p:spPr>
              <a:xfrm>
                <a:off x="0" y="-38100"/>
                <a:ext cx="6384251" cy="109944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1865"/>
                  </a:lnSpc>
                </a:pPr>
                <a:endParaRPr/>
              </a:p>
            </p:txBody>
          </p:sp>
        </p:grpSp>
        <p:grpSp>
          <p:nvGrpSpPr>
            <p:cNvPr id="9" name="Group 9"/>
            <p:cNvGrpSpPr/>
            <p:nvPr/>
          </p:nvGrpSpPr>
          <p:grpSpPr>
            <a:xfrm>
              <a:off x="0" y="548805"/>
              <a:ext cx="24384000" cy="274402"/>
              <a:chOff x="0" y="0"/>
              <a:chExt cx="6384251" cy="71844"/>
            </a:xfrm>
          </p:grpSpPr>
          <p:sp>
            <p:nvSpPr>
              <p:cNvPr id="10" name="Freeform 10"/>
              <p:cNvSpPr/>
              <p:nvPr/>
            </p:nvSpPr>
            <p:spPr>
              <a:xfrm>
                <a:off x="0" y="0"/>
                <a:ext cx="6384251" cy="71844"/>
              </a:xfrm>
              <a:custGeom>
                <a:avLst/>
                <a:gdLst/>
                <a:ahLst/>
                <a:cxnLst/>
                <a:rect l="l" t="t" r="r" b="b"/>
                <a:pathLst>
                  <a:path w="6384251" h="71844">
                    <a:moveTo>
                      <a:pt x="0" y="0"/>
                    </a:moveTo>
                    <a:lnTo>
                      <a:pt x="6384251" y="0"/>
                    </a:lnTo>
                    <a:lnTo>
                      <a:pt x="6384251" y="71844"/>
                    </a:lnTo>
                    <a:lnTo>
                      <a:pt x="0" y="71844"/>
                    </a:lnTo>
                    <a:close/>
                  </a:path>
                </a:pathLst>
              </a:custGeom>
              <a:solidFill>
                <a:srgbClr val="75AADB"/>
              </a:solidFill>
            </p:spPr>
            <p:txBody>
              <a:bodyPr/>
              <a:lstStyle/>
              <a:p>
                <a:endParaRPr lang="es-AR"/>
              </a:p>
            </p:txBody>
          </p:sp>
          <p:sp>
            <p:nvSpPr>
              <p:cNvPr id="11" name="TextBox 11"/>
              <p:cNvSpPr txBox="1"/>
              <p:nvPr/>
            </p:nvSpPr>
            <p:spPr>
              <a:xfrm>
                <a:off x="0" y="-38100"/>
                <a:ext cx="6384251" cy="109944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1865"/>
                  </a:lnSpc>
                </a:pPr>
                <a:endParaRPr/>
              </a:p>
            </p:txBody>
          </p:sp>
        </p:grpSp>
      </p:grpSp>
      <p:grpSp>
        <p:nvGrpSpPr>
          <p:cNvPr id="12" name="Group 12"/>
          <p:cNvGrpSpPr/>
          <p:nvPr/>
        </p:nvGrpSpPr>
        <p:grpSpPr>
          <a:xfrm>
            <a:off x="16649908" y="679700"/>
            <a:ext cx="1218783" cy="1218783"/>
            <a:chOff x="0" y="0"/>
            <a:chExt cx="1625044" cy="1625044"/>
          </a:xfrm>
        </p:grpSpPr>
        <p:grpSp>
          <p:nvGrpSpPr>
            <p:cNvPr id="13" name="Group 13"/>
            <p:cNvGrpSpPr/>
            <p:nvPr/>
          </p:nvGrpSpPr>
          <p:grpSpPr>
            <a:xfrm>
              <a:off x="0" y="0"/>
              <a:ext cx="1625044" cy="1625044"/>
              <a:chOff x="0" y="0"/>
              <a:chExt cx="812800" cy="812800"/>
            </a:xfrm>
          </p:grpSpPr>
          <p:sp>
            <p:nvSpPr>
              <p:cNvPr id="14" name="Freeform 14"/>
              <p:cNvSpPr/>
              <p:nvPr/>
            </p:nvSpPr>
            <p:spPr>
              <a:xfrm>
                <a:off x="0" y="0"/>
                <a:ext cx="812800" cy="812800"/>
              </a:xfrm>
              <a:custGeom>
                <a:avLst/>
                <a:gdLst/>
                <a:ahLst/>
                <a:cxnLst/>
                <a:rect l="l" t="t" r="r" b="b"/>
                <a:pathLst>
                  <a:path w="812800" h="812800">
                    <a:moveTo>
                      <a:pt x="406400" y="0"/>
                    </a:moveTo>
                    <a:cubicBezTo>
                      <a:pt x="181951" y="0"/>
                      <a:pt x="0" y="181951"/>
                      <a:pt x="0" y="406400"/>
                    </a:cubicBezTo>
                    <a:cubicBezTo>
                      <a:pt x="0" y="630849"/>
                      <a:pt x="181951" y="812800"/>
                      <a:pt x="406400" y="812800"/>
                    </a:cubicBezTo>
                    <a:cubicBezTo>
                      <a:pt x="630849" y="812800"/>
                      <a:pt x="812800" y="630849"/>
                      <a:pt x="812800" y="406400"/>
                    </a:cubicBezTo>
                    <a:cubicBezTo>
                      <a:pt x="812800" y="181951"/>
                      <a:pt x="630849" y="0"/>
                      <a:pt x="406400" y="0"/>
                    </a:cubicBezTo>
                    <a:close/>
                  </a:path>
                </a:pathLst>
              </a:custGeom>
              <a:solidFill>
                <a:srgbClr val="FFFFFF"/>
              </a:solidFill>
            </p:spPr>
            <p:txBody>
              <a:bodyPr/>
              <a:lstStyle/>
              <a:p>
                <a:endParaRPr lang="es-AR"/>
              </a:p>
            </p:txBody>
          </p:sp>
          <p:sp>
            <p:nvSpPr>
              <p:cNvPr id="15" name="TextBox 15"/>
              <p:cNvSpPr txBox="1"/>
              <p:nvPr/>
            </p:nvSpPr>
            <p:spPr>
              <a:xfrm>
                <a:off x="76200" y="161925"/>
                <a:ext cx="660400" cy="574675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1925"/>
                  </a:lnSpc>
                </a:pPr>
                <a:endParaRPr/>
              </a:p>
            </p:txBody>
          </p:sp>
        </p:grpSp>
        <p:sp>
          <p:nvSpPr>
            <p:cNvPr id="16" name="Freeform 16"/>
            <p:cNvSpPr/>
            <p:nvPr/>
          </p:nvSpPr>
          <p:spPr>
            <a:xfrm>
              <a:off x="93334" y="93334"/>
              <a:ext cx="1438377" cy="1438377"/>
            </a:xfrm>
            <a:custGeom>
              <a:avLst/>
              <a:gdLst/>
              <a:ahLst/>
              <a:cxnLst/>
              <a:rect l="l" t="t" r="r" b="b"/>
              <a:pathLst>
                <a:path w="1438377" h="1438377">
                  <a:moveTo>
                    <a:pt x="0" y="0"/>
                  </a:moveTo>
                  <a:lnTo>
                    <a:pt x="1438377" y="0"/>
                  </a:lnTo>
                  <a:lnTo>
                    <a:pt x="1438377" y="1438377"/>
                  </a:lnTo>
                  <a:lnTo>
                    <a:pt x="0" y="1438377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/>
              <a:stretch>
                <a:fillRect/>
              </a:stretch>
            </a:blipFill>
          </p:spPr>
          <p:txBody>
            <a:bodyPr/>
            <a:lstStyle/>
            <a:p>
              <a:endParaRPr lang="es-AR"/>
            </a:p>
          </p:txBody>
        </p:sp>
      </p:grpSp>
      <p:sp>
        <p:nvSpPr>
          <p:cNvPr id="17" name="TextBox 17"/>
          <p:cNvSpPr txBox="1"/>
          <p:nvPr/>
        </p:nvSpPr>
        <p:spPr>
          <a:xfrm>
            <a:off x="1752600" y="902928"/>
            <a:ext cx="13704901" cy="2025777"/>
          </a:xfrm>
          <a:prstGeom prst="rect">
            <a:avLst/>
          </a:prstGeom>
          <a:solidFill>
            <a:srgbClr val="F6F7F7"/>
          </a:solidFill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7883"/>
              </a:lnSpc>
            </a:pPr>
            <a:r>
              <a:rPr lang="en-US" sz="7299" b="1" spc="-72" dirty="0">
                <a:solidFill>
                  <a:srgbClr val="2A6E8C"/>
                </a:solidFill>
                <a:latin typeface="Inter Bold"/>
                <a:ea typeface="Inter Bold"/>
                <a:cs typeface="Inter Bold"/>
                <a:sym typeface="Inter Bold"/>
              </a:rPr>
              <a:t>POSIBLE CRONOGRAMA 2026</a:t>
            </a:r>
          </a:p>
          <a:p>
            <a:pPr marL="0" lvl="0" indent="0" algn="l">
              <a:lnSpc>
                <a:spcPts val="7883"/>
              </a:lnSpc>
              <a:spcBef>
                <a:spcPct val="0"/>
              </a:spcBef>
            </a:pPr>
            <a:endParaRPr lang="en-US" sz="7299" b="1" spc="-72" dirty="0">
              <a:solidFill>
                <a:srgbClr val="2A6E8C"/>
              </a:solidFill>
              <a:latin typeface="Inter Bold"/>
              <a:ea typeface="Inter Bold"/>
              <a:cs typeface="Inter Bold"/>
              <a:sym typeface="Inter Bold"/>
            </a:endParaRPr>
          </a:p>
        </p:txBody>
      </p:sp>
      <p:sp>
        <p:nvSpPr>
          <p:cNvPr id="18" name="Freeform 18"/>
          <p:cNvSpPr/>
          <p:nvPr/>
        </p:nvSpPr>
        <p:spPr>
          <a:xfrm>
            <a:off x="7189561" y="9117414"/>
            <a:ext cx="3908878" cy="1169586"/>
          </a:xfrm>
          <a:custGeom>
            <a:avLst/>
            <a:gdLst/>
            <a:ahLst/>
            <a:cxnLst/>
            <a:rect l="l" t="t" r="r" b="b"/>
            <a:pathLst>
              <a:path w="3908878" h="1169586">
                <a:moveTo>
                  <a:pt x="0" y="0"/>
                </a:moveTo>
                <a:lnTo>
                  <a:pt x="3908878" y="0"/>
                </a:lnTo>
                <a:lnTo>
                  <a:pt x="3908878" y="1169586"/>
                </a:lnTo>
                <a:lnTo>
                  <a:pt x="0" y="1169586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  <p:txBody>
          <a:bodyPr/>
          <a:lstStyle/>
          <a:p>
            <a:endParaRPr lang="es-AR"/>
          </a:p>
        </p:txBody>
      </p:sp>
      <p:sp>
        <p:nvSpPr>
          <p:cNvPr id="19" name="TextBox 19"/>
          <p:cNvSpPr txBox="1"/>
          <p:nvPr/>
        </p:nvSpPr>
        <p:spPr>
          <a:xfrm>
            <a:off x="1028700" y="2514155"/>
            <a:ext cx="2909888" cy="5048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l">
              <a:lnSpc>
                <a:spcPts val="4199"/>
              </a:lnSpc>
              <a:spcBef>
                <a:spcPct val="0"/>
              </a:spcBef>
            </a:pPr>
            <a:r>
              <a:rPr lang="en-US" sz="2999" b="1" u="none" strike="noStrike">
                <a:solidFill>
                  <a:srgbClr val="2A6E8C"/>
                </a:solidFill>
                <a:latin typeface="Inter Bold"/>
                <a:ea typeface="Inter Bold"/>
                <a:cs typeface="Inter Bold"/>
                <a:sym typeface="Inter Bold"/>
              </a:rPr>
              <a:t>Pasos a seguir: </a:t>
            </a:r>
          </a:p>
        </p:txBody>
      </p:sp>
      <p:sp>
        <p:nvSpPr>
          <p:cNvPr id="20" name="TextBox 20"/>
          <p:cNvSpPr txBox="1"/>
          <p:nvPr/>
        </p:nvSpPr>
        <p:spPr>
          <a:xfrm>
            <a:off x="1028700" y="3344333"/>
            <a:ext cx="16649908" cy="93345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just">
              <a:lnSpc>
                <a:spcPts val="3824"/>
              </a:lnSpc>
            </a:pPr>
            <a:r>
              <a:rPr lang="en-US" sz="2499" u="none" strike="noStrike">
                <a:solidFill>
                  <a:srgbClr val="2A6E8C"/>
                </a:solidFill>
                <a:latin typeface="Inter"/>
                <a:ea typeface="Inter"/>
                <a:cs typeface="Inter"/>
                <a:sym typeface="Inter"/>
              </a:rPr>
              <a:t>1.Comisión ad hoc aprobada por CD (directores de carreras, de departamentos y comisiones de interpretación y enseñanza del CD), SAYBE (marzo)</a:t>
            </a:r>
          </a:p>
        </p:txBody>
      </p:sp>
      <p:sp>
        <p:nvSpPr>
          <p:cNvPr id="21" name="TextBox 21"/>
          <p:cNvSpPr txBox="1"/>
          <p:nvPr/>
        </p:nvSpPr>
        <p:spPr>
          <a:xfrm>
            <a:off x="1028700" y="4601633"/>
            <a:ext cx="16649908" cy="188595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just">
              <a:lnSpc>
                <a:spcPts val="3824"/>
              </a:lnSpc>
            </a:pPr>
            <a:r>
              <a:rPr lang="en-US" sz="2499">
                <a:solidFill>
                  <a:srgbClr val="2A6E8C"/>
                </a:solidFill>
                <a:latin typeface="Inter"/>
                <a:ea typeface="Inter"/>
                <a:cs typeface="Inter"/>
                <a:sym typeface="Inter"/>
              </a:rPr>
              <a:t>2</a:t>
            </a:r>
            <a:r>
              <a:rPr lang="en-US" sz="2499" u="none" strike="noStrike">
                <a:solidFill>
                  <a:srgbClr val="2A6E8C"/>
                </a:solidFill>
                <a:latin typeface="Inter"/>
                <a:ea typeface="Inter"/>
                <a:cs typeface="Inter"/>
                <a:sym typeface="Inter"/>
              </a:rPr>
              <a:t>. Comisión aprueba Cronograma y actividades (encuestas, entrevistas a estudiantes, docentes, no docentes, graduados y organizaciones que reciben a nuestros graduados, ateneos en torno a tesis y/o resultados de </a:t>
            </a:r>
          </a:p>
          <a:p>
            <a:pPr marL="0" lvl="0" indent="0" algn="just">
              <a:lnSpc>
                <a:spcPts val="3824"/>
              </a:lnSpc>
            </a:pPr>
            <a:r>
              <a:rPr lang="en-US" sz="2499" u="none" strike="noStrike">
                <a:solidFill>
                  <a:srgbClr val="2A6E8C"/>
                </a:solidFill>
                <a:latin typeface="Inter"/>
                <a:ea typeface="Inter"/>
                <a:cs typeface="Inter"/>
                <a:sym typeface="Inter"/>
              </a:rPr>
              <a:t>proyectos de investigación cuyos objetos de estudios refieran al curriculum ) (abril y mayo)</a:t>
            </a:r>
          </a:p>
          <a:p>
            <a:pPr marL="0" lvl="0" indent="0" algn="just">
              <a:lnSpc>
                <a:spcPts val="3824"/>
              </a:lnSpc>
            </a:pPr>
            <a:endParaRPr lang="en-US" sz="2499" u="none" strike="noStrike">
              <a:solidFill>
                <a:srgbClr val="2A6E8C"/>
              </a:solidFill>
              <a:latin typeface="Inter"/>
              <a:ea typeface="Inter"/>
              <a:cs typeface="Inter"/>
              <a:sym typeface="Inter"/>
            </a:endParaRPr>
          </a:p>
        </p:txBody>
      </p:sp>
      <p:sp>
        <p:nvSpPr>
          <p:cNvPr id="22" name="TextBox 22"/>
          <p:cNvSpPr txBox="1"/>
          <p:nvPr/>
        </p:nvSpPr>
        <p:spPr>
          <a:xfrm>
            <a:off x="1029221" y="6403360"/>
            <a:ext cx="10184606" cy="45720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just">
              <a:lnSpc>
                <a:spcPts val="3824"/>
              </a:lnSpc>
            </a:pPr>
            <a:r>
              <a:rPr lang="en-US" sz="2499">
                <a:solidFill>
                  <a:srgbClr val="2A6E8C"/>
                </a:solidFill>
                <a:latin typeface="Inter"/>
                <a:ea typeface="Inter"/>
                <a:cs typeface="Inter"/>
                <a:sym typeface="Inter"/>
              </a:rPr>
              <a:t>3</a:t>
            </a:r>
            <a:r>
              <a:rPr lang="en-US" sz="2499" u="none" strike="noStrike">
                <a:solidFill>
                  <a:srgbClr val="2A6E8C"/>
                </a:solidFill>
                <a:latin typeface="Inter"/>
                <a:ea typeface="Inter"/>
                <a:cs typeface="Inter"/>
                <a:sym typeface="Inter"/>
              </a:rPr>
              <a:t>. A partir de los datos: debates internos y propuestas (junio / julio) </a:t>
            </a:r>
          </a:p>
        </p:txBody>
      </p:sp>
      <p:sp>
        <p:nvSpPr>
          <p:cNvPr id="23" name="TextBox 23"/>
          <p:cNvSpPr txBox="1"/>
          <p:nvPr/>
        </p:nvSpPr>
        <p:spPr>
          <a:xfrm>
            <a:off x="1029022" y="7251085"/>
            <a:ext cx="6819578" cy="92813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0" lvl="0" indent="0" algn="just">
              <a:lnSpc>
                <a:spcPts val="3824"/>
              </a:lnSpc>
            </a:pPr>
            <a:r>
              <a:rPr lang="en-US" sz="2499" dirty="0">
                <a:solidFill>
                  <a:srgbClr val="2A6E8C"/>
                </a:solidFill>
                <a:latin typeface="Inter"/>
                <a:ea typeface="Inter"/>
                <a:cs typeface="Inter"/>
                <a:sym typeface="Inter"/>
              </a:rPr>
              <a:t>4</a:t>
            </a:r>
            <a:r>
              <a:rPr lang="en-US" sz="2499" u="none" strike="noStrike" dirty="0">
                <a:solidFill>
                  <a:srgbClr val="2A6E8C"/>
                </a:solidFill>
                <a:latin typeface="Inter"/>
                <a:ea typeface="Inter"/>
                <a:cs typeface="Inter"/>
                <a:sym typeface="Inter"/>
              </a:rPr>
              <a:t>. </a:t>
            </a:r>
            <a:r>
              <a:rPr lang="en-US" sz="2499" u="none" strike="noStrike" dirty="0" err="1">
                <a:solidFill>
                  <a:srgbClr val="2A6E8C"/>
                </a:solidFill>
                <a:latin typeface="Inter"/>
                <a:ea typeface="Inter"/>
                <a:cs typeface="Inter"/>
                <a:sym typeface="Inter"/>
              </a:rPr>
              <a:t>Borrador</a:t>
            </a:r>
            <a:r>
              <a:rPr lang="en-US" sz="2499" u="none" strike="noStrike" dirty="0">
                <a:solidFill>
                  <a:srgbClr val="2A6E8C"/>
                </a:solidFill>
                <a:latin typeface="Inter"/>
                <a:ea typeface="Inter"/>
                <a:cs typeface="Inter"/>
                <a:sym typeface="Inter"/>
              </a:rPr>
              <a:t> de </a:t>
            </a:r>
            <a:r>
              <a:rPr lang="en-US" sz="2499" u="none" strike="noStrike" dirty="0" err="1">
                <a:solidFill>
                  <a:srgbClr val="2A6E8C"/>
                </a:solidFill>
                <a:latin typeface="Inter"/>
                <a:ea typeface="Inter"/>
                <a:cs typeface="Inter"/>
                <a:sym typeface="Inter"/>
              </a:rPr>
              <a:t>nuevos</a:t>
            </a:r>
            <a:r>
              <a:rPr lang="en-US" sz="2499" u="none" strike="noStrike" dirty="0">
                <a:solidFill>
                  <a:srgbClr val="2A6E8C"/>
                </a:solidFill>
                <a:latin typeface="Inter"/>
                <a:ea typeface="Inter"/>
                <a:cs typeface="Inter"/>
                <a:sym typeface="Inter"/>
              </a:rPr>
              <a:t> planes: (</a:t>
            </a:r>
            <a:r>
              <a:rPr lang="en-US" sz="2499" u="none" strike="noStrike" dirty="0" err="1">
                <a:solidFill>
                  <a:srgbClr val="2A6E8C"/>
                </a:solidFill>
                <a:latin typeface="Inter"/>
                <a:ea typeface="Inter"/>
                <a:cs typeface="Inter"/>
                <a:sym typeface="Inter"/>
              </a:rPr>
              <a:t>agosto</a:t>
            </a:r>
            <a:r>
              <a:rPr lang="en-US" sz="2499" u="none" strike="noStrike" dirty="0">
                <a:solidFill>
                  <a:srgbClr val="2A6E8C"/>
                </a:solidFill>
                <a:latin typeface="Inter"/>
                <a:ea typeface="Inter"/>
                <a:cs typeface="Inter"/>
                <a:sym typeface="Inter"/>
              </a:rPr>
              <a:t>)</a:t>
            </a:r>
          </a:p>
          <a:p>
            <a:pPr marL="0" lvl="0" indent="0" algn="just">
              <a:lnSpc>
                <a:spcPts val="3824"/>
              </a:lnSpc>
            </a:pPr>
            <a:endParaRPr lang="en-US" sz="2499" u="none" strike="noStrike" dirty="0">
              <a:solidFill>
                <a:srgbClr val="2A6E8C"/>
              </a:solidFill>
              <a:latin typeface="Inter"/>
              <a:ea typeface="Inter"/>
              <a:cs typeface="Inter"/>
              <a:sym typeface="Inter"/>
            </a:endParaRPr>
          </a:p>
        </p:txBody>
      </p:sp>
      <p:sp>
        <p:nvSpPr>
          <p:cNvPr id="24" name="TextBox 24"/>
          <p:cNvSpPr txBox="1"/>
          <p:nvPr/>
        </p:nvSpPr>
        <p:spPr>
          <a:xfrm>
            <a:off x="1033070" y="8060710"/>
            <a:ext cx="8320584" cy="48731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just">
              <a:lnSpc>
                <a:spcPts val="3824"/>
              </a:lnSpc>
            </a:pPr>
            <a:r>
              <a:rPr lang="en-US" sz="2499" dirty="0">
                <a:solidFill>
                  <a:srgbClr val="2A6E8C"/>
                </a:solidFill>
                <a:latin typeface="Inter"/>
                <a:ea typeface="Inter"/>
                <a:cs typeface="Inter"/>
                <a:sym typeface="Inter"/>
              </a:rPr>
              <a:t>5</a:t>
            </a:r>
            <a:r>
              <a:rPr lang="en-US" sz="2499" u="none" strike="noStrike" dirty="0">
                <a:solidFill>
                  <a:srgbClr val="2A6E8C"/>
                </a:solidFill>
                <a:latin typeface="Inter"/>
                <a:ea typeface="Inter"/>
                <a:cs typeface="Inter"/>
                <a:sym typeface="Inter"/>
              </a:rPr>
              <a:t>. </a:t>
            </a:r>
            <a:r>
              <a:rPr lang="en-US" sz="2499" u="none" strike="noStrike" dirty="0" err="1">
                <a:solidFill>
                  <a:srgbClr val="2A6E8C"/>
                </a:solidFill>
                <a:latin typeface="Inter"/>
                <a:ea typeface="Inter"/>
                <a:cs typeface="Inter"/>
                <a:sym typeface="Inter"/>
              </a:rPr>
              <a:t>Aprobación</a:t>
            </a:r>
            <a:r>
              <a:rPr lang="en-US" sz="2499" u="none" strike="noStrike" dirty="0">
                <a:solidFill>
                  <a:srgbClr val="2A6E8C"/>
                </a:solidFill>
                <a:latin typeface="Inter"/>
                <a:ea typeface="Inter"/>
                <a:cs typeface="Inter"/>
                <a:sym typeface="Inter"/>
              </a:rPr>
              <a:t> de planes </a:t>
            </a:r>
            <a:r>
              <a:rPr lang="en-US" sz="2499" u="none" strike="noStrike" dirty="0" err="1">
                <a:solidFill>
                  <a:srgbClr val="2A6E8C"/>
                </a:solidFill>
                <a:latin typeface="Inter"/>
                <a:ea typeface="Inter"/>
                <a:cs typeface="Inter"/>
                <a:sym typeface="Inter"/>
              </a:rPr>
              <a:t>por</a:t>
            </a:r>
            <a:r>
              <a:rPr lang="en-US" sz="2499" u="none" strike="noStrike" dirty="0">
                <a:solidFill>
                  <a:srgbClr val="2A6E8C"/>
                </a:solidFill>
                <a:latin typeface="Inter"/>
                <a:ea typeface="Inter"/>
                <a:cs typeface="Inter"/>
                <a:sym typeface="Inter"/>
              </a:rPr>
              <a:t> CD: (</a:t>
            </a:r>
            <a:r>
              <a:rPr lang="en-US" sz="2499" u="none" strike="noStrike" dirty="0" err="1">
                <a:solidFill>
                  <a:srgbClr val="2A6E8C"/>
                </a:solidFill>
                <a:latin typeface="Inter"/>
                <a:ea typeface="Inter"/>
                <a:cs typeface="Inter"/>
                <a:sym typeface="Inter"/>
              </a:rPr>
              <a:t>septiembre</a:t>
            </a:r>
            <a:r>
              <a:rPr lang="en-US" sz="2499" u="none" strike="noStrike" dirty="0">
                <a:solidFill>
                  <a:srgbClr val="2A6E8C"/>
                </a:solidFill>
                <a:latin typeface="Inter"/>
                <a:ea typeface="Inter"/>
                <a:cs typeface="Inter"/>
                <a:sym typeface="Inter"/>
              </a:rPr>
              <a:t>/</a:t>
            </a:r>
            <a:r>
              <a:rPr lang="en-US" sz="2499" u="none" strike="noStrike" dirty="0" err="1">
                <a:solidFill>
                  <a:srgbClr val="2A6E8C"/>
                </a:solidFill>
                <a:latin typeface="Inter"/>
                <a:ea typeface="Inter"/>
                <a:cs typeface="Inter"/>
                <a:sym typeface="Inter"/>
              </a:rPr>
              <a:t>octubre</a:t>
            </a:r>
            <a:r>
              <a:rPr lang="en-US" sz="2499" u="none" strike="noStrike" dirty="0">
                <a:solidFill>
                  <a:srgbClr val="2A6E8C"/>
                </a:solidFill>
                <a:latin typeface="Inter"/>
                <a:ea typeface="Inter"/>
                <a:cs typeface="Inter"/>
                <a:sym typeface="Inter"/>
              </a:rPr>
              <a:t>)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6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5078416" y="1661977"/>
            <a:ext cx="6994689" cy="6994689"/>
          </a:xfrm>
          <a:custGeom>
            <a:avLst/>
            <a:gdLst/>
            <a:ahLst/>
            <a:cxnLst/>
            <a:rect l="l" t="t" r="r" b="b"/>
            <a:pathLst>
              <a:path w="6994689" h="6994689">
                <a:moveTo>
                  <a:pt x="0" y="0"/>
                </a:moveTo>
                <a:lnTo>
                  <a:pt x="6994688" y="0"/>
                </a:lnTo>
                <a:lnTo>
                  <a:pt x="6994688" y="6994688"/>
                </a:lnTo>
                <a:lnTo>
                  <a:pt x="0" y="6994688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4000"/>
            </a:blip>
            <a:stretch>
              <a:fillRect/>
            </a:stretch>
          </a:blipFill>
        </p:spPr>
        <p:txBody>
          <a:bodyPr/>
          <a:lstStyle/>
          <a:p>
            <a:endParaRPr lang="es-AR"/>
          </a:p>
        </p:txBody>
      </p:sp>
      <p:grpSp>
        <p:nvGrpSpPr>
          <p:cNvPr id="3" name="Group 3"/>
          <p:cNvGrpSpPr/>
          <p:nvPr/>
        </p:nvGrpSpPr>
        <p:grpSpPr>
          <a:xfrm>
            <a:off x="-119147" y="4748905"/>
            <a:ext cx="5197563" cy="820832"/>
            <a:chOff x="0" y="0"/>
            <a:chExt cx="6930084" cy="1094443"/>
          </a:xfrm>
        </p:grpSpPr>
        <p:grpSp>
          <p:nvGrpSpPr>
            <p:cNvPr id="4" name="Group 4"/>
            <p:cNvGrpSpPr/>
            <p:nvPr/>
          </p:nvGrpSpPr>
          <p:grpSpPr>
            <a:xfrm>
              <a:off x="0" y="0"/>
              <a:ext cx="6930084" cy="364814"/>
              <a:chOff x="0" y="0"/>
              <a:chExt cx="1364770" cy="71844"/>
            </a:xfrm>
          </p:grpSpPr>
          <p:sp>
            <p:nvSpPr>
              <p:cNvPr id="5" name="Freeform 5"/>
              <p:cNvSpPr/>
              <p:nvPr/>
            </p:nvSpPr>
            <p:spPr>
              <a:xfrm>
                <a:off x="0" y="0"/>
                <a:ext cx="1364770" cy="71844"/>
              </a:xfrm>
              <a:custGeom>
                <a:avLst/>
                <a:gdLst/>
                <a:ahLst/>
                <a:cxnLst/>
                <a:rect l="l" t="t" r="r" b="b"/>
                <a:pathLst>
                  <a:path w="1364770" h="71844">
                    <a:moveTo>
                      <a:pt x="0" y="0"/>
                    </a:moveTo>
                    <a:lnTo>
                      <a:pt x="1364770" y="0"/>
                    </a:lnTo>
                    <a:lnTo>
                      <a:pt x="1364770" y="71844"/>
                    </a:lnTo>
                    <a:lnTo>
                      <a:pt x="0" y="71844"/>
                    </a:lnTo>
                    <a:close/>
                  </a:path>
                </a:pathLst>
              </a:custGeom>
              <a:solidFill>
                <a:srgbClr val="75AADB"/>
              </a:solidFill>
            </p:spPr>
            <p:txBody>
              <a:bodyPr/>
              <a:lstStyle/>
              <a:p>
                <a:endParaRPr lang="es-AR"/>
              </a:p>
            </p:txBody>
          </p:sp>
          <p:sp>
            <p:nvSpPr>
              <p:cNvPr id="6" name="TextBox 6"/>
              <p:cNvSpPr txBox="1"/>
              <p:nvPr/>
            </p:nvSpPr>
            <p:spPr>
              <a:xfrm>
                <a:off x="0" y="-38100"/>
                <a:ext cx="1364770" cy="109944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1865"/>
                  </a:lnSpc>
                </a:pPr>
                <a:endParaRPr/>
              </a:p>
            </p:txBody>
          </p:sp>
        </p:grpSp>
        <p:grpSp>
          <p:nvGrpSpPr>
            <p:cNvPr id="7" name="Group 7"/>
            <p:cNvGrpSpPr/>
            <p:nvPr/>
          </p:nvGrpSpPr>
          <p:grpSpPr>
            <a:xfrm>
              <a:off x="0" y="364814"/>
              <a:ext cx="6930084" cy="364814"/>
              <a:chOff x="0" y="0"/>
              <a:chExt cx="1364770" cy="71844"/>
            </a:xfrm>
          </p:grpSpPr>
          <p:sp>
            <p:nvSpPr>
              <p:cNvPr id="8" name="Freeform 8"/>
              <p:cNvSpPr/>
              <p:nvPr/>
            </p:nvSpPr>
            <p:spPr>
              <a:xfrm>
                <a:off x="0" y="0"/>
                <a:ext cx="1364770" cy="71844"/>
              </a:xfrm>
              <a:custGeom>
                <a:avLst/>
                <a:gdLst/>
                <a:ahLst/>
                <a:cxnLst/>
                <a:rect l="l" t="t" r="r" b="b"/>
                <a:pathLst>
                  <a:path w="1364770" h="71844">
                    <a:moveTo>
                      <a:pt x="0" y="0"/>
                    </a:moveTo>
                    <a:lnTo>
                      <a:pt x="1364770" y="0"/>
                    </a:lnTo>
                    <a:lnTo>
                      <a:pt x="1364770" y="71844"/>
                    </a:lnTo>
                    <a:lnTo>
                      <a:pt x="0" y="71844"/>
                    </a:lnTo>
                    <a:close/>
                  </a:path>
                </a:pathLst>
              </a:custGeom>
              <a:solidFill>
                <a:srgbClr val="FFFFFF"/>
              </a:solidFill>
            </p:spPr>
            <p:txBody>
              <a:bodyPr/>
              <a:lstStyle/>
              <a:p>
                <a:endParaRPr lang="es-AR"/>
              </a:p>
            </p:txBody>
          </p:sp>
          <p:sp>
            <p:nvSpPr>
              <p:cNvPr id="9" name="TextBox 9"/>
              <p:cNvSpPr txBox="1"/>
              <p:nvPr/>
            </p:nvSpPr>
            <p:spPr>
              <a:xfrm>
                <a:off x="0" y="-38100"/>
                <a:ext cx="1364770" cy="109944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1865"/>
                  </a:lnSpc>
                </a:pPr>
                <a:endParaRPr/>
              </a:p>
            </p:txBody>
          </p:sp>
        </p:grpSp>
        <p:grpSp>
          <p:nvGrpSpPr>
            <p:cNvPr id="10" name="Group 10"/>
            <p:cNvGrpSpPr/>
            <p:nvPr/>
          </p:nvGrpSpPr>
          <p:grpSpPr>
            <a:xfrm>
              <a:off x="0" y="729629"/>
              <a:ext cx="6930084" cy="364814"/>
              <a:chOff x="0" y="0"/>
              <a:chExt cx="1364770" cy="71844"/>
            </a:xfrm>
          </p:grpSpPr>
          <p:sp>
            <p:nvSpPr>
              <p:cNvPr id="11" name="Freeform 11"/>
              <p:cNvSpPr/>
              <p:nvPr/>
            </p:nvSpPr>
            <p:spPr>
              <a:xfrm>
                <a:off x="0" y="0"/>
                <a:ext cx="1364770" cy="71844"/>
              </a:xfrm>
              <a:custGeom>
                <a:avLst/>
                <a:gdLst/>
                <a:ahLst/>
                <a:cxnLst/>
                <a:rect l="l" t="t" r="r" b="b"/>
                <a:pathLst>
                  <a:path w="1364770" h="71844">
                    <a:moveTo>
                      <a:pt x="0" y="0"/>
                    </a:moveTo>
                    <a:lnTo>
                      <a:pt x="1364770" y="0"/>
                    </a:lnTo>
                    <a:lnTo>
                      <a:pt x="1364770" y="71844"/>
                    </a:lnTo>
                    <a:lnTo>
                      <a:pt x="0" y="71844"/>
                    </a:lnTo>
                    <a:close/>
                  </a:path>
                </a:pathLst>
              </a:custGeom>
              <a:solidFill>
                <a:srgbClr val="75AADB"/>
              </a:solidFill>
            </p:spPr>
            <p:txBody>
              <a:bodyPr/>
              <a:lstStyle/>
              <a:p>
                <a:endParaRPr lang="es-AR"/>
              </a:p>
            </p:txBody>
          </p:sp>
          <p:sp>
            <p:nvSpPr>
              <p:cNvPr id="12" name="TextBox 12"/>
              <p:cNvSpPr txBox="1"/>
              <p:nvPr/>
            </p:nvSpPr>
            <p:spPr>
              <a:xfrm>
                <a:off x="0" y="-38100"/>
                <a:ext cx="1364770" cy="109944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1865"/>
                  </a:lnSpc>
                </a:pPr>
                <a:endParaRPr/>
              </a:p>
            </p:txBody>
          </p:sp>
        </p:grpSp>
      </p:grpSp>
      <p:sp>
        <p:nvSpPr>
          <p:cNvPr id="13" name="TextBox 13"/>
          <p:cNvSpPr txBox="1"/>
          <p:nvPr/>
        </p:nvSpPr>
        <p:spPr>
          <a:xfrm>
            <a:off x="5297854" y="4764250"/>
            <a:ext cx="11706847" cy="78966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l">
              <a:lnSpc>
                <a:spcPts val="6010"/>
              </a:lnSpc>
              <a:spcBef>
                <a:spcPct val="0"/>
              </a:spcBef>
            </a:pPr>
            <a:r>
              <a:rPr lang="en-US" sz="5565" b="1" spc="-55">
                <a:solidFill>
                  <a:srgbClr val="2A6E8C"/>
                </a:solidFill>
                <a:latin typeface="Inter Bold"/>
                <a:ea typeface="Inter Bold"/>
                <a:cs typeface="Inter Bold"/>
                <a:sym typeface="Inter Bold"/>
              </a:rPr>
              <a:t>MUCHAS GRACIAS</a:t>
            </a:r>
          </a:p>
        </p:txBody>
      </p:sp>
      <p:grpSp>
        <p:nvGrpSpPr>
          <p:cNvPr id="14" name="Group 14"/>
          <p:cNvGrpSpPr/>
          <p:nvPr/>
        </p:nvGrpSpPr>
        <p:grpSpPr>
          <a:xfrm>
            <a:off x="12073104" y="4733084"/>
            <a:ext cx="6316496" cy="820832"/>
            <a:chOff x="0" y="0"/>
            <a:chExt cx="8421994" cy="1094443"/>
          </a:xfrm>
        </p:grpSpPr>
        <p:grpSp>
          <p:nvGrpSpPr>
            <p:cNvPr id="15" name="Group 15"/>
            <p:cNvGrpSpPr/>
            <p:nvPr/>
          </p:nvGrpSpPr>
          <p:grpSpPr>
            <a:xfrm>
              <a:off x="0" y="0"/>
              <a:ext cx="8421994" cy="364814"/>
              <a:chOff x="0" y="0"/>
              <a:chExt cx="1658579" cy="71844"/>
            </a:xfrm>
          </p:grpSpPr>
          <p:sp>
            <p:nvSpPr>
              <p:cNvPr id="16" name="Freeform 16"/>
              <p:cNvSpPr/>
              <p:nvPr/>
            </p:nvSpPr>
            <p:spPr>
              <a:xfrm>
                <a:off x="0" y="0"/>
                <a:ext cx="1658579" cy="71844"/>
              </a:xfrm>
              <a:custGeom>
                <a:avLst/>
                <a:gdLst/>
                <a:ahLst/>
                <a:cxnLst/>
                <a:rect l="l" t="t" r="r" b="b"/>
                <a:pathLst>
                  <a:path w="1658579" h="71844">
                    <a:moveTo>
                      <a:pt x="0" y="0"/>
                    </a:moveTo>
                    <a:lnTo>
                      <a:pt x="1658579" y="0"/>
                    </a:lnTo>
                    <a:lnTo>
                      <a:pt x="1658579" y="71844"/>
                    </a:lnTo>
                    <a:lnTo>
                      <a:pt x="0" y="71844"/>
                    </a:lnTo>
                    <a:close/>
                  </a:path>
                </a:pathLst>
              </a:custGeom>
              <a:solidFill>
                <a:srgbClr val="75AADB"/>
              </a:solidFill>
            </p:spPr>
            <p:txBody>
              <a:bodyPr/>
              <a:lstStyle/>
              <a:p>
                <a:endParaRPr lang="es-AR"/>
              </a:p>
            </p:txBody>
          </p:sp>
          <p:sp>
            <p:nvSpPr>
              <p:cNvPr id="17" name="TextBox 17"/>
              <p:cNvSpPr txBox="1"/>
              <p:nvPr/>
            </p:nvSpPr>
            <p:spPr>
              <a:xfrm>
                <a:off x="0" y="-38100"/>
                <a:ext cx="1658579" cy="109944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1865"/>
                  </a:lnSpc>
                </a:pPr>
                <a:endParaRPr/>
              </a:p>
            </p:txBody>
          </p:sp>
        </p:grpSp>
        <p:grpSp>
          <p:nvGrpSpPr>
            <p:cNvPr id="18" name="Group 18"/>
            <p:cNvGrpSpPr/>
            <p:nvPr/>
          </p:nvGrpSpPr>
          <p:grpSpPr>
            <a:xfrm>
              <a:off x="0" y="364814"/>
              <a:ext cx="8421994" cy="364814"/>
              <a:chOff x="0" y="0"/>
              <a:chExt cx="1658579" cy="71844"/>
            </a:xfrm>
          </p:grpSpPr>
          <p:sp>
            <p:nvSpPr>
              <p:cNvPr id="19" name="Freeform 19"/>
              <p:cNvSpPr/>
              <p:nvPr/>
            </p:nvSpPr>
            <p:spPr>
              <a:xfrm>
                <a:off x="0" y="0"/>
                <a:ext cx="1658579" cy="71844"/>
              </a:xfrm>
              <a:custGeom>
                <a:avLst/>
                <a:gdLst/>
                <a:ahLst/>
                <a:cxnLst/>
                <a:rect l="l" t="t" r="r" b="b"/>
                <a:pathLst>
                  <a:path w="1658579" h="71844">
                    <a:moveTo>
                      <a:pt x="0" y="0"/>
                    </a:moveTo>
                    <a:lnTo>
                      <a:pt x="1658579" y="0"/>
                    </a:lnTo>
                    <a:lnTo>
                      <a:pt x="1658579" y="71844"/>
                    </a:lnTo>
                    <a:lnTo>
                      <a:pt x="0" y="71844"/>
                    </a:lnTo>
                    <a:close/>
                  </a:path>
                </a:pathLst>
              </a:custGeom>
              <a:solidFill>
                <a:srgbClr val="FFFFFF"/>
              </a:solidFill>
            </p:spPr>
            <p:txBody>
              <a:bodyPr/>
              <a:lstStyle/>
              <a:p>
                <a:endParaRPr lang="es-AR"/>
              </a:p>
            </p:txBody>
          </p:sp>
          <p:sp>
            <p:nvSpPr>
              <p:cNvPr id="20" name="TextBox 20"/>
              <p:cNvSpPr txBox="1"/>
              <p:nvPr/>
            </p:nvSpPr>
            <p:spPr>
              <a:xfrm>
                <a:off x="0" y="-38100"/>
                <a:ext cx="1658579" cy="109944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1865"/>
                  </a:lnSpc>
                </a:pPr>
                <a:endParaRPr/>
              </a:p>
            </p:txBody>
          </p:sp>
        </p:grpSp>
        <p:grpSp>
          <p:nvGrpSpPr>
            <p:cNvPr id="21" name="Group 21"/>
            <p:cNvGrpSpPr/>
            <p:nvPr/>
          </p:nvGrpSpPr>
          <p:grpSpPr>
            <a:xfrm>
              <a:off x="0" y="729629"/>
              <a:ext cx="8421994" cy="364814"/>
              <a:chOff x="0" y="0"/>
              <a:chExt cx="1658579" cy="71844"/>
            </a:xfrm>
          </p:grpSpPr>
          <p:sp>
            <p:nvSpPr>
              <p:cNvPr id="22" name="Freeform 22"/>
              <p:cNvSpPr/>
              <p:nvPr/>
            </p:nvSpPr>
            <p:spPr>
              <a:xfrm>
                <a:off x="0" y="0"/>
                <a:ext cx="1658579" cy="71844"/>
              </a:xfrm>
              <a:custGeom>
                <a:avLst/>
                <a:gdLst/>
                <a:ahLst/>
                <a:cxnLst/>
                <a:rect l="l" t="t" r="r" b="b"/>
                <a:pathLst>
                  <a:path w="1658579" h="71844">
                    <a:moveTo>
                      <a:pt x="0" y="0"/>
                    </a:moveTo>
                    <a:lnTo>
                      <a:pt x="1658579" y="0"/>
                    </a:lnTo>
                    <a:lnTo>
                      <a:pt x="1658579" y="71844"/>
                    </a:lnTo>
                    <a:lnTo>
                      <a:pt x="0" y="71844"/>
                    </a:lnTo>
                    <a:close/>
                  </a:path>
                </a:pathLst>
              </a:custGeom>
              <a:solidFill>
                <a:srgbClr val="75AADB"/>
              </a:solidFill>
            </p:spPr>
            <p:txBody>
              <a:bodyPr/>
              <a:lstStyle/>
              <a:p>
                <a:endParaRPr lang="es-AR"/>
              </a:p>
            </p:txBody>
          </p:sp>
          <p:sp>
            <p:nvSpPr>
              <p:cNvPr id="23" name="TextBox 23"/>
              <p:cNvSpPr txBox="1"/>
              <p:nvPr/>
            </p:nvSpPr>
            <p:spPr>
              <a:xfrm>
                <a:off x="0" y="-38100"/>
                <a:ext cx="1658579" cy="109944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1865"/>
                  </a:lnSpc>
                </a:pPr>
                <a:endParaRPr/>
              </a:p>
            </p:txBody>
          </p:sp>
        </p:grpSp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6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7189561" y="9117414"/>
            <a:ext cx="3908878" cy="1169586"/>
          </a:xfrm>
          <a:custGeom>
            <a:avLst/>
            <a:gdLst/>
            <a:ahLst/>
            <a:cxnLst/>
            <a:rect l="l" t="t" r="r" b="b"/>
            <a:pathLst>
              <a:path w="3908878" h="1169586">
                <a:moveTo>
                  <a:pt x="0" y="0"/>
                </a:moveTo>
                <a:lnTo>
                  <a:pt x="3908878" y="0"/>
                </a:lnTo>
                <a:lnTo>
                  <a:pt x="3908878" y="1169586"/>
                </a:lnTo>
                <a:lnTo>
                  <a:pt x="0" y="1169586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s-AR"/>
          </a:p>
        </p:txBody>
      </p:sp>
      <p:sp>
        <p:nvSpPr>
          <p:cNvPr id="3" name="TextBox 3"/>
          <p:cNvSpPr txBox="1"/>
          <p:nvPr/>
        </p:nvSpPr>
        <p:spPr>
          <a:xfrm>
            <a:off x="2187982" y="2935612"/>
            <a:ext cx="16100018" cy="94615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7699"/>
              </a:lnSpc>
              <a:spcBef>
                <a:spcPct val="0"/>
              </a:spcBef>
            </a:pPr>
            <a:r>
              <a:rPr lang="en-US" sz="5499">
                <a:solidFill>
                  <a:srgbClr val="2A6E8C"/>
                </a:solidFill>
                <a:latin typeface="Inter"/>
                <a:ea typeface="Inter"/>
                <a:cs typeface="Inter"/>
                <a:sym typeface="Inter"/>
              </a:rPr>
              <a:t>Conversar es pensar junto a otros</a:t>
            </a:r>
          </a:p>
        </p:txBody>
      </p:sp>
      <p:sp>
        <p:nvSpPr>
          <p:cNvPr id="4" name="TextBox 4"/>
          <p:cNvSpPr txBox="1"/>
          <p:nvPr/>
        </p:nvSpPr>
        <p:spPr>
          <a:xfrm>
            <a:off x="2187982" y="4857138"/>
            <a:ext cx="16100018" cy="94615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l">
              <a:lnSpc>
                <a:spcPts val="7699"/>
              </a:lnSpc>
              <a:spcBef>
                <a:spcPct val="0"/>
              </a:spcBef>
            </a:pPr>
            <a:r>
              <a:rPr lang="en-US" sz="5499">
                <a:solidFill>
                  <a:srgbClr val="2A6E8C"/>
                </a:solidFill>
                <a:latin typeface="Inter"/>
                <a:ea typeface="Inter"/>
                <a:cs typeface="Inter"/>
                <a:sym typeface="Inter"/>
              </a:rPr>
              <a:t>El pensamiento nace en el encuentro</a:t>
            </a:r>
          </a:p>
        </p:txBody>
      </p:sp>
      <p:grpSp>
        <p:nvGrpSpPr>
          <p:cNvPr id="5" name="Group 5"/>
          <p:cNvGrpSpPr/>
          <p:nvPr/>
        </p:nvGrpSpPr>
        <p:grpSpPr>
          <a:xfrm>
            <a:off x="1028700" y="3293870"/>
            <a:ext cx="687868" cy="343934"/>
            <a:chOff x="0" y="0"/>
            <a:chExt cx="812800" cy="406400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812800" cy="406400"/>
            </a:xfrm>
            <a:custGeom>
              <a:avLst/>
              <a:gdLst/>
              <a:ahLst/>
              <a:cxnLst/>
              <a:rect l="l" t="t" r="r" b="b"/>
              <a:pathLst>
                <a:path w="812800" h="406400">
                  <a:moveTo>
                    <a:pt x="609600" y="0"/>
                  </a:moveTo>
                  <a:lnTo>
                    <a:pt x="0" y="0"/>
                  </a:lnTo>
                  <a:lnTo>
                    <a:pt x="0" y="406400"/>
                  </a:lnTo>
                  <a:lnTo>
                    <a:pt x="609600" y="406400"/>
                  </a:lnTo>
                  <a:lnTo>
                    <a:pt x="812800" y="203200"/>
                  </a:lnTo>
                  <a:lnTo>
                    <a:pt x="609600" y="0"/>
                  </a:lnTo>
                  <a:close/>
                </a:path>
              </a:pathLst>
            </a:custGeom>
            <a:solidFill>
              <a:srgbClr val="2A6E8C"/>
            </a:solidFill>
          </p:spPr>
          <p:txBody>
            <a:bodyPr/>
            <a:lstStyle/>
            <a:p>
              <a:endParaRPr lang="es-AR"/>
            </a:p>
          </p:txBody>
        </p:sp>
        <p:sp>
          <p:nvSpPr>
            <p:cNvPr id="7" name="TextBox 7"/>
            <p:cNvSpPr txBox="1"/>
            <p:nvPr/>
          </p:nvSpPr>
          <p:spPr>
            <a:xfrm>
              <a:off x="0" y="-38100"/>
              <a:ext cx="698500" cy="4445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60"/>
                </a:lnSpc>
              </a:pPr>
              <a:endParaRPr/>
            </a:p>
          </p:txBody>
        </p:sp>
      </p:grpSp>
      <p:grpSp>
        <p:nvGrpSpPr>
          <p:cNvPr id="8" name="Group 8"/>
          <p:cNvGrpSpPr/>
          <p:nvPr/>
        </p:nvGrpSpPr>
        <p:grpSpPr>
          <a:xfrm>
            <a:off x="1028700" y="5215396"/>
            <a:ext cx="687868" cy="343934"/>
            <a:chOff x="0" y="0"/>
            <a:chExt cx="812800" cy="406400"/>
          </a:xfrm>
        </p:grpSpPr>
        <p:sp>
          <p:nvSpPr>
            <p:cNvPr id="9" name="Freeform 9"/>
            <p:cNvSpPr/>
            <p:nvPr/>
          </p:nvSpPr>
          <p:spPr>
            <a:xfrm>
              <a:off x="0" y="0"/>
              <a:ext cx="812800" cy="406400"/>
            </a:xfrm>
            <a:custGeom>
              <a:avLst/>
              <a:gdLst/>
              <a:ahLst/>
              <a:cxnLst/>
              <a:rect l="l" t="t" r="r" b="b"/>
              <a:pathLst>
                <a:path w="812800" h="406400">
                  <a:moveTo>
                    <a:pt x="609600" y="0"/>
                  </a:moveTo>
                  <a:lnTo>
                    <a:pt x="0" y="0"/>
                  </a:lnTo>
                  <a:lnTo>
                    <a:pt x="0" y="406400"/>
                  </a:lnTo>
                  <a:lnTo>
                    <a:pt x="609600" y="406400"/>
                  </a:lnTo>
                  <a:lnTo>
                    <a:pt x="812800" y="203200"/>
                  </a:lnTo>
                  <a:lnTo>
                    <a:pt x="609600" y="0"/>
                  </a:lnTo>
                  <a:close/>
                </a:path>
              </a:pathLst>
            </a:custGeom>
            <a:solidFill>
              <a:srgbClr val="2A6E8C"/>
            </a:solidFill>
          </p:spPr>
          <p:txBody>
            <a:bodyPr/>
            <a:lstStyle/>
            <a:p>
              <a:endParaRPr lang="es-AR"/>
            </a:p>
          </p:txBody>
        </p:sp>
        <p:sp>
          <p:nvSpPr>
            <p:cNvPr id="10" name="TextBox 10"/>
            <p:cNvSpPr txBox="1"/>
            <p:nvPr/>
          </p:nvSpPr>
          <p:spPr>
            <a:xfrm>
              <a:off x="0" y="-38100"/>
              <a:ext cx="698500" cy="4445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60"/>
                </a:lnSpc>
              </a:pPr>
              <a:endParaRPr/>
            </a:p>
          </p:txBody>
        </p:sp>
      </p:grpSp>
      <p:grpSp>
        <p:nvGrpSpPr>
          <p:cNvPr id="11" name="Group 11"/>
          <p:cNvGrpSpPr/>
          <p:nvPr/>
        </p:nvGrpSpPr>
        <p:grpSpPr>
          <a:xfrm>
            <a:off x="0" y="1039906"/>
            <a:ext cx="18288000" cy="617405"/>
            <a:chOff x="0" y="0"/>
            <a:chExt cx="24384000" cy="823207"/>
          </a:xfrm>
        </p:grpSpPr>
        <p:grpSp>
          <p:nvGrpSpPr>
            <p:cNvPr id="12" name="Group 12"/>
            <p:cNvGrpSpPr/>
            <p:nvPr/>
          </p:nvGrpSpPr>
          <p:grpSpPr>
            <a:xfrm>
              <a:off x="0" y="0"/>
              <a:ext cx="24384000" cy="274402"/>
              <a:chOff x="0" y="0"/>
              <a:chExt cx="6384251" cy="71844"/>
            </a:xfrm>
          </p:grpSpPr>
          <p:sp>
            <p:nvSpPr>
              <p:cNvPr id="13" name="Freeform 13"/>
              <p:cNvSpPr/>
              <p:nvPr/>
            </p:nvSpPr>
            <p:spPr>
              <a:xfrm>
                <a:off x="0" y="0"/>
                <a:ext cx="6384251" cy="71844"/>
              </a:xfrm>
              <a:custGeom>
                <a:avLst/>
                <a:gdLst/>
                <a:ahLst/>
                <a:cxnLst/>
                <a:rect l="l" t="t" r="r" b="b"/>
                <a:pathLst>
                  <a:path w="6384251" h="71844">
                    <a:moveTo>
                      <a:pt x="0" y="0"/>
                    </a:moveTo>
                    <a:lnTo>
                      <a:pt x="6384251" y="0"/>
                    </a:lnTo>
                    <a:lnTo>
                      <a:pt x="6384251" y="71844"/>
                    </a:lnTo>
                    <a:lnTo>
                      <a:pt x="0" y="71844"/>
                    </a:lnTo>
                    <a:close/>
                  </a:path>
                </a:pathLst>
              </a:custGeom>
              <a:solidFill>
                <a:srgbClr val="75AADB"/>
              </a:solidFill>
            </p:spPr>
            <p:txBody>
              <a:bodyPr/>
              <a:lstStyle/>
              <a:p>
                <a:endParaRPr lang="es-AR"/>
              </a:p>
            </p:txBody>
          </p:sp>
          <p:sp>
            <p:nvSpPr>
              <p:cNvPr id="14" name="TextBox 14"/>
              <p:cNvSpPr txBox="1"/>
              <p:nvPr/>
            </p:nvSpPr>
            <p:spPr>
              <a:xfrm>
                <a:off x="0" y="-38100"/>
                <a:ext cx="6384251" cy="109944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1865"/>
                  </a:lnSpc>
                </a:pPr>
                <a:endParaRPr/>
              </a:p>
            </p:txBody>
          </p:sp>
        </p:grpSp>
        <p:grpSp>
          <p:nvGrpSpPr>
            <p:cNvPr id="15" name="Group 15"/>
            <p:cNvGrpSpPr/>
            <p:nvPr/>
          </p:nvGrpSpPr>
          <p:grpSpPr>
            <a:xfrm>
              <a:off x="0" y="274402"/>
              <a:ext cx="24384000" cy="274402"/>
              <a:chOff x="0" y="0"/>
              <a:chExt cx="6384251" cy="71844"/>
            </a:xfrm>
          </p:grpSpPr>
          <p:sp>
            <p:nvSpPr>
              <p:cNvPr id="16" name="Freeform 16"/>
              <p:cNvSpPr/>
              <p:nvPr/>
            </p:nvSpPr>
            <p:spPr>
              <a:xfrm>
                <a:off x="0" y="0"/>
                <a:ext cx="6384251" cy="71844"/>
              </a:xfrm>
              <a:custGeom>
                <a:avLst/>
                <a:gdLst/>
                <a:ahLst/>
                <a:cxnLst/>
                <a:rect l="l" t="t" r="r" b="b"/>
                <a:pathLst>
                  <a:path w="6384251" h="71844">
                    <a:moveTo>
                      <a:pt x="0" y="0"/>
                    </a:moveTo>
                    <a:lnTo>
                      <a:pt x="6384251" y="0"/>
                    </a:lnTo>
                    <a:lnTo>
                      <a:pt x="6384251" y="71844"/>
                    </a:lnTo>
                    <a:lnTo>
                      <a:pt x="0" y="71844"/>
                    </a:lnTo>
                    <a:close/>
                  </a:path>
                </a:pathLst>
              </a:custGeom>
              <a:solidFill>
                <a:srgbClr val="FFFFFF"/>
              </a:solidFill>
            </p:spPr>
            <p:txBody>
              <a:bodyPr/>
              <a:lstStyle/>
              <a:p>
                <a:endParaRPr lang="es-AR"/>
              </a:p>
            </p:txBody>
          </p:sp>
          <p:sp>
            <p:nvSpPr>
              <p:cNvPr id="17" name="TextBox 17"/>
              <p:cNvSpPr txBox="1"/>
              <p:nvPr/>
            </p:nvSpPr>
            <p:spPr>
              <a:xfrm>
                <a:off x="0" y="-38100"/>
                <a:ext cx="6384251" cy="109944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1865"/>
                  </a:lnSpc>
                </a:pPr>
                <a:endParaRPr/>
              </a:p>
            </p:txBody>
          </p:sp>
        </p:grpSp>
        <p:grpSp>
          <p:nvGrpSpPr>
            <p:cNvPr id="18" name="Group 18"/>
            <p:cNvGrpSpPr/>
            <p:nvPr/>
          </p:nvGrpSpPr>
          <p:grpSpPr>
            <a:xfrm>
              <a:off x="0" y="548805"/>
              <a:ext cx="24384000" cy="274402"/>
              <a:chOff x="0" y="0"/>
              <a:chExt cx="6384251" cy="71844"/>
            </a:xfrm>
          </p:grpSpPr>
          <p:sp>
            <p:nvSpPr>
              <p:cNvPr id="19" name="Freeform 19"/>
              <p:cNvSpPr/>
              <p:nvPr/>
            </p:nvSpPr>
            <p:spPr>
              <a:xfrm>
                <a:off x="0" y="0"/>
                <a:ext cx="6384251" cy="71844"/>
              </a:xfrm>
              <a:custGeom>
                <a:avLst/>
                <a:gdLst/>
                <a:ahLst/>
                <a:cxnLst/>
                <a:rect l="l" t="t" r="r" b="b"/>
                <a:pathLst>
                  <a:path w="6384251" h="71844">
                    <a:moveTo>
                      <a:pt x="0" y="0"/>
                    </a:moveTo>
                    <a:lnTo>
                      <a:pt x="6384251" y="0"/>
                    </a:lnTo>
                    <a:lnTo>
                      <a:pt x="6384251" y="71844"/>
                    </a:lnTo>
                    <a:lnTo>
                      <a:pt x="0" y="71844"/>
                    </a:lnTo>
                    <a:close/>
                  </a:path>
                </a:pathLst>
              </a:custGeom>
              <a:solidFill>
                <a:srgbClr val="75AADB"/>
              </a:solidFill>
            </p:spPr>
            <p:txBody>
              <a:bodyPr/>
              <a:lstStyle/>
              <a:p>
                <a:endParaRPr lang="es-AR"/>
              </a:p>
            </p:txBody>
          </p:sp>
          <p:sp>
            <p:nvSpPr>
              <p:cNvPr id="20" name="TextBox 20"/>
              <p:cNvSpPr txBox="1"/>
              <p:nvPr/>
            </p:nvSpPr>
            <p:spPr>
              <a:xfrm>
                <a:off x="0" y="-38100"/>
                <a:ext cx="6384251" cy="109944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1865"/>
                  </a:lnSpc>
                </a:pPr>
                <a:endParaRPr/>
              </a:p>
            </p:txBody>
          </p:sp>
        </p:grpSp>
      </p:grpSp>
      <p:sp>
        <p:nvSpPr>
          <p:cNvPr id="21" name="TextBox 21"/>
          <p:cNvSpPr txBox="1"/>
          <p:nvPr/>
        </p:nvSpPr>
        <p:spPr>
          <a:xfrm>
            <a:off x="2187982" y="6774838"/>
            <a:ext cx="16100018" cy="94615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l">
              <a:lnSpc>
                <a:spcPts val="7699"/>
              </a:lnSpc>
              <a:spcBef>
                <a:spcPct val="0"/>
              </a:spcBef>
            </a:pPr>
            <a:r>
              <a:rPr lang="en-US" sz="5499">
                <a:solidFill>
                  <a:srgbClr val="2A6E8C"/>
                </a:solidFill>
                <a:latin typeface="Inter"/>
                <a:ea typeface="Inter"/>
                <a:cs typeface="Inter"/>
                <a:sym typeface="Inter"/>
              </a:rPr>
              <a:t>El diálogo busca comprender</a:t>
            </a:r>
          </a:p>
        </p:txBody>
      </p:sp>
      <p:grpSp>
        <p:nvGrpSpPr>
          <p:cNvPr id="22" name="Group 22"/>
          <p:cNvGrpSpPr/>
          <p:nvPr/>
        </p:nvGrpSpPr>
        <p:grpSpPr>
          <a:xfrm>
            <a:off x="1028700" y="7197630"/>
            <a:ext cx="687868" cy="343934"/>
            <a:chOff x="0" y="0"/>
            <a:chExt cx="812800" cy="406400"/>
          </a:xfrm>
        </p:grpSpPr>
        <p:sp>
          <p:nvSpPr>
            <p:cNvPr id="23" name="Freeform 23"/>
            <p:cNvSpPr/>
            <p:nvPr/>
          </p:nvSpPr>
          <p:spPr>
            <a:xfrm>
              <a:off x="0" y="0"/>
              <a:ext cx="812800" cy="406400"/>
            </a:xfrm>
            <a:custGeom>
              <a:avLst/>
              <a:gdLst/>
              <a:ahLst/>
              <a:cxnLst/>
              <a:rect l="l" t="t" r="r" b="b"/>
              <a:pathLst>
                <a:path w="812800" h="406400">
                  <a:moveTo>
                    <a:pt x="609600" y="0"/>
                  </a:moveTo>
                  <a:lnTo>
                    <a:pt x="0" y="0"/>
                  </a:lnTo>
                  <a:lnTo>
                    <a:pt x="0" y="406400"/>
                  </a:lnTo>
                  <a:lnTo>
                    <a:pt x="609600" y="406400"/>
                  </a:lnTo>
                  <a:lnTo>
                    <a:pt x="812800" y="203200"/>
                  </a:lnTo>
                  <a:lnTo>
                    <a:pt x="609600" y="0"/>
                  </a:lnTo>
                  <a:close/>
                </a:path>
              </a:pathLst>
            </a:custGeom>
            <a:solidFill>
              <a:srgbClr val="2A6E8C"/>
            </a:solidFill>
          </p:spPr>
          <p:txBody>
            <a:bodyPr/>
            <a:lstStyle/>
            <a:p>
              <a:endParaRPr lang="es-AR"/>
            </a:p>
          </p:txBody>
        </p:sp>
        <p:sp>
          <p:nvSpPr>
            <p:cNvPr id="24" name="TextBox 24"/>
            <p:cNvSpPr txBox="1"/>
            <p:nvPr/>
          </p:nvSpPr>
          <p:spPr>
            <a:xfrm>
              <a:off x="0" y="-38100"/>
              <a:ext cx="698500" cy="4445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60"/>
                </a:lnSpc>
              </a:pPr>
              <a:endParaRPr/>
            </a:p>
          </p:txBody>
        </p:sp>
      </p:grp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6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7189561" y="9117414"/>
            <a:ext cx="3908878" cy="1169586"/>
          </a:xfrm>
          <a:custGeom>
            <a:avLst/>
            <a:gdLst/>
            <a:ahLst/>
            <a:cxnLst/>
            <a:rect l="l" t="t" r="r" b="b"/>
            <a:pathLst>
              <a:path w="3908878" h="1169586">
                <a:moveTo>
                  <a:pt x="0" y="0"/>
                </a:moveTo>
                <a:lnTo>
                  <a:pt x="3908878" y="0"/>
                </a:lnTo>
                <a:lnTo>
                  <a:pt x="3908878" y="1169586"/>
                </a:lnTo>
                <a:lnTo>
                  <a:pt x="0" y="1169586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s-AR"/>
          </a:p>
        </p:txBody>
      </p:sp>
      <p:sp>
        <p:nvSpPr>
          <p:cNvPr id="3" name="TextBox 3"/>
          <p:cNvSpPr txBox="1"/>
          <p:nvPr/>
        </p:nvSpPr>
        <p:spPr>
          <a:xfrm>
            <a:off x="2187982" y="3894257"/>
            <a:ext cx="16100018" cy="94615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7699"/>
              </a:lnSpc>
              <a:spcBef>
                <a:spcPct val="0"/>
              </a:spcBef>
            </a:pPr>
            <a:r>
              <a:rPr lang="en-US" sz="5499">
                <a:solidFill>
                  <a:srgbClr val="2A6E8C"/>
                </a:solidFill>
                <a:latin typeface="Inter"/>
                <a:ea typeface="Inter"/>
                <a:cs typeface="Inter"/>
                <a:sym typeface="Inter"/>
              </a:rPr>
              <a:t>Nuevo sistema de créditos</a:t>
            </a:r>
          </a:p>
        </p:txBody>
      </p:sp>
      <p:grpSp>
        <p:nvGrpSpPr>
          <p:cNvPr id="4" name="Group 4"/>
          <p:cNvGrpSpPr/>
          <p:nvPr/>
        </p:nvGrpSpPr>
        <p:grpSpPr>
          <a:xfrm>
            <a:off x="1028700" y="4252516"/>
            <a:ext cx="687868" cy="343934"/>
            <a:chOff x="0" y="0"/>
            <a:chExt cx="812800" cy="406400"/>
          </a:xfrm>
        </p:grpSpPr>
        <p:sp>
          <p:nvSpPr>
            <p:cNvPr id="5" name="Freeform 5"/>
            <p:cNvSpPr/>
            <p:nvPr/>
          </p:nvSpPr>
          <p:spPr>
            <a:xfrm>
              <a:off x="0" y="0"/>
              <a:ext cx="812800" cy="406400"/>
            </a:xfrm>
            <a:custGeom>
              <a:avLst/>
              <a:gdLst/>
              <a:ahLst/>
              <a:cxnLst/>
              <a:rect l="l" t="t" r="r" b="b"/>
              <a:pathLst>
                <a:path w="812800" h="406400">
                  <a:moveTo>
                    <a:pt x="609600" y="0"/>
                  </a:moveTo>
                  <a:lnTo>
                    <a:pt x="0" y="0"/>
                  </a:lnTo>
                  <a:lnTo>
                    <a:pt x="0" y="406400"/>
                  </a:lnTo>
                  <a:lnTo>
                    <a:pt x="609600" y="406400"/>
                  </a:lnTo>
                  <a:lnTo>
                    <a:pt x="812800" y="203200"/>
                  </a:lnTo>
                  <a:lnTo>
                    <a:pt x="609600" y="0"/>
                  </a:lnTo>
                  <a:close/>
                </a:path>
              </a:pathLst>
            </a:custGeom>
            <a:solidFill>
              <a:srgbClr val="2A6E8C"/>
            </a:solidFill>
          </p:spPr>
          <p:txBody>
            <a:bodyPr/>
            <a:lstStyle/>
            <a:p>
              <a:endParaRPr lang="es-AR"/>
            </a:p>
          </p:txBody>
        </p:sp>
        <p:sp>
          <p:nvSpPr>
            <p:cNvPr id="6" name="TextBox 6"/>
            <p:cNvSpPr txBox="1"/>
            <p:nvPr/>
          </p:nvSpPr>
          <p:spPr>
            <a:xfrm>
              <a:off x="0" y="-38100"/>
              <a:ext cx="698500" cy="4445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60"/>
                </a:lnSpc>
              </a:pPr>
              <a:endParaRPr/>
            </a:p>
          </p:txBody>
        </p:sp>
      </p:grpSp>
      <p:grpSp>
        <p:nvGrpSpPr>
          <p:cNvPr id="7" name="Group 7"/>
          <p:cNvGrpSpPr/>
          <p:nvPr/>
        </p:nvGrpSpPr>
        <p:grpSpPr>
          <a:xfrm>
            <a:off x="1028700" y="6579622"/>
            <a:ext cx="687868" cy="343934"/>
            <a:chOff x="0" y="0"/>
            <a:chExt cx="812800" cy="406400"/>
          </a:xfrm>
        </p:grpSpPr>
        <p:sp>
          <p:nvSpPr>
            <p:cNvPr id="8" name="Freeform 8"/>
            <p:cNvSpPr/>
            <p:nvPr/>
          </p:nvSpPr>
          <p:spPr>
            <a:xfrm>
              <a:off x="0" y="0"/>
              <a:ext cx="812800" cy="406400"/>
            </a:xfrm>
            <a:custGeom>
              <a:avLst/>
              <a:gdLst/>
              <a:ahLst/>
              <a:cxnLst/>
              <a:rect l="l" t="t" r="r" b="b"/>
              <a:pathLst>
                <a:path w="812800" h="406400">
                  <a:moveTo>
                    <a:pt x="609600" y="0"/>
                  </a:moveTo>
                  <a:lnTo>
                    <a:pt x="0" y="0"/>
                  </a:lnTo>
                  <a:lnTo>
                    <a:pt x="0" y="406400"/>
                  </a:lnTo>
                  <a:lnTo>
                    <a:pt x="609600" y="406400"/>
                  </a:lnTo>
                  <a:lnTo>
                    <a:pt x="812800" y="203200"/>
                  </a:lnTo>
                  <a:lnTo>
                    <a:pt x="609600" y="0"/>
                  </a:lnTo>
                  <a:close/>
                </a:path>
              </a:pathLst>
            </a:custGeom>
            <a:solidFill>
              <a:srgbClr val="2A6E8C"/>
            </a:solidFill>
          </p:spPr>
          <p:txBody>
            <a:bodyPr/>
            <a:lstStyle/>
            <a:p>
              <a:endParaRPr lang="es-AR"/>
            </a:p>
          </p:txBody>
        </p:sp>
        <p:sp>
          <p:nvSpPr>
            <p:cNvPr id="9" name="TextBox 9"/>
            <p:cNvSpPr txBox="1"/>
            <p:nvPr/>
          </p:nvSpPr>
          <p:spPr>
            <a:xfrm>
              <a:off x="0" y="-38100"/>
              <a:ext cx="698500" cy="4445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60"/>
                </a:lnSpc>
              </a:pPr>
              <a:endParaRPr/>
            </a:p>
          </p:txBody>
        </p:sp>
      </p:grpSp>
      <p:grpSp>
        <p:nvGrpSpPr>
          <p:cNvPr id="10" name="Group 10"/>
          <p:cNvGrpSpPr/>
          <p:nvPr/>
        </p:nvGrpSpPr>
        <p:grpSpPr>
          <a:xfrm>
            <a:off x="0" y="1039906"/>
            <a:ext cx="18288000" cy="617405"/>
            <a:chOff x="0" y="0"/>
            <a:chExt cx="24384000" cy="823207"/>
          </a:xfrm>
        </p:grpSpPr>
        <p:grpSp>
          <p:nvGrpSpPr>
            <p:cNvPr id="11" name="Group 11"/>
            <p:cNvGrpSpPr/>
            <p:nvPr/>
          </p:nvGrpSpPr>
          <p:grpSpPr>
            <a:xfrm>
              <a:off x="0" y="0"/>
              <a:ext cx="24384000" cy="274402"/>
              <a:chOff x="0" y="0"/>
              <a:chExt cx="6384251" cy="71844"/>
            </a:xfrm>
          </p:grpSpPr>
          <p:sp>
            <p:nvSpPr>
              <p:cNvPr id="12" name="Freeform 12"/>
              <p:cNvSpPr/>
              <p:nvPr/>
            </p:nvSpPr>
            <p:spPr>
              <a:xfrm>
                <a:off x="0" y="0"/>
                <a:ext cx="6384251" cy="71844"/>
              </a:xfrm>
              <a:custGeom>
                <a:avLst/>
                <a:gdLst/>
                <a:ahLst/>
                <a:cxnLst/>
                <a:rect l="l" t="t" r="r" b="b"/>
                <a:pathLst>
                  <a:path w="6384251" h="71844">
                    <a:moveTo>
                      <a:pt x="0" y="0"/>
                    </a:moveTo>
                    <a:lnTo>
                      <a:pt x="6384251" y="0"/>
                    </a:lnTo>
                    <a:lnTo>
                      <a:pt x="6384251" y="71844"/>
                    </a:lnTo>
                    <a:lnTo>
                      <a:pt x="0" y="71844"/>
                    </a:lnTo>
                    <a:close/>
                  </a:path>
                </a:pathLst>
              </a:custGeom>
              <a:solidFill>
                <a:srgbClr val="75AADB"/>
              </a:solidFill>
            </p:spPr>
            <p:txBody>
              <a:bodyPr/>
              <a:lstStyle/>
              <a:p>
                <a:endParaRPr lang="es-AR"/>
              </a:p>
            </p:txBody>
          </p:sp>
          <p:sp>
            <p:nvSpPr>
              <p:cNvPr id="13" name="TextBox 13"/>
              <p:cNvSpPr txBox="1"/>
              <p:nvPr/>
            </p:nvSpPr>
            <p:spPr>
              <a:xfrm>
                <a:off x="0" y="-38100"/>
                <a:ext cx="6384251" cy="109944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1865"/>
                  </a:lnSpc>
                </a:pPr>
                <a:endParaRPr/>
              </a:p>
            </p:txBody>
          </p:sp>
        </p:grpSp>
        <p:grpSp>
          <p:nvGrpSpPr>
            <p:cNvPr id="14" name="Group 14"/>
            <p:cNvGrpSpPr/>
            <p:nvPr/>
          </p:nvGrpSpPr>
          <p:grpSpPr>
            <a:xfrm>
              <a:off x="0" y="274402"/>
              <a:ext cx="24384000" cy="274402"/>
              <a:chOff x="0" y="0"/>
              <a:chExt cx="6384251" cy="71844"/>
            </a:xfrm>
          </p:grpSpPr>
          <p:sp>
            <p:nvSpPr>
              <p:cNvPr id="15" name="Freeform 15"/>
              <p:cNvSpPr/>
              <p:nvPr/>
            </p:nvSpPr>
            <p:spPr>
              <a:xfrm>
                <a:off x="0" y="0"/>
                <a:ext cx="6384251" cy="71844"/>
              </a:xfrm>
              <a:custGeom>
                <a:avLst/>
                <a:gdLst/>
                <a:ahLst/>
                <a:cxnLst/>
                <a:rect l="l" t="t" r="r" b="b"/>
                <a:pathLst>
                  <a:path w="6384251" h="71844">
                    <a:moveTo>
                      <a:pt x="0" y="0"/>
                    </a:moveTo>
                    <a:lnTo>
                      <a:pt x="6384251" y="0"/>
                    </a:lnTo>
                    <a:lnTo>
                      <a:pt x="6384251" y="71844"/>
                    </a:lnTo>
                    <a:lnTo>
                      <a:pt x="0" y="71844"/>
                    </a:lnTo>
                    <a:close/>
                  </a:path>
                </a:pathLst>
              </a:custGeom>
              <a:solidFill>
                <a:srgbClr val="FFFFFF"/>
              </a:solidFill>
            </p:spPr>
            <p:txBody>
              <a:bodyPr/>
              <a:lstStyle/>
              <a:p>
                <a:endParaRPr lang="es-AR"/>
              </a:p>
            </p:txBody>
          </p:sp>
          <p:sp>
            <p:nvSpPr>
              <p:cNvPr id="16" name="TextBox 16"/>
              <p:cNvSpPr txBox="1"/>
              <p:nvPr/>
            </p:nvSpPr>
            <p:spPr>
              <a:xfrm>
                <a:off x="0" y="-38100"/>
                <a:ext cx="6384251" cy="109944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1865"/>
                  </a:lnSpc>
                </a:pPr>
                <a:endParaRPr/>
              </a:p>
            </p:txBody>
          </p:sp>
        </p:grpSp>
        <p:grpSp>
          <p:nvGrpSpPr>
            <p:cNvPr id="17" name="Group 17"/>
            <p:cNvGrpSpPr/>
            <p:nvPr/>
          </p:nvGrpSpPr>
          <p:grpSpPr>
            <a:xfrm>
              <a:off x="0" y="548805"/>
              <a:ext cx="24384000" cy="274402"/>
              <a:chOff x="0" y="0"/>
              <a:chExt cx="6384251" cy="71844"/>
            </a:xfrm>
          </p:grpSpPr>
          <p:sp>
            <p:nvSpPr>
              <p:cNvPr id="18" name="Freeform 18"/>
              <p:cNvSpPr/>
              <p:nvPr/>
            </p:nvSpPr>
            <p:spPr>
              <a:xfrm>
                <a:off x="0" y="0"/>
                <a:ext cx="6384251" cy="71844"/>
              </a:xfrm>
              <a:custGeom>
                <a:avLst/>
                <a:gdLst/>
                <a:ahLst/>
                <a:cxnLst/>
                <a:rect l="l" t="t" r="r" b="b"/>
                <a:pathLst>
                  <a:path w="6384251" h="71844">
                    <a:moveTo>
                      <a:pt x="0" y="0"/>
                    </a:moveTo>
                    <a:lnTo>
                      <a:pt x="6384251" y="0"/>
                    </a:lnTo>
                    <a:lnTo>
                      <a:pt x="6384251" y="71844"/>
                    </a:lnTo>
                    <a:lnTo>
                      <a:pt x="0" y="71844"/>
                    </a:lnTo>
                    <a:close/>
                  </a:path>
                </a:pathLst>
              </a:custGeom>
              <a:solidFill>
                <a:srgbClr val="75AADB"/>
              </a:solidFill>
            </p:spPr>
            <p:txBody>
              <a:bodyPr/>
              <a:lstStyle/>
              <a:p>
                <a:endParaRPr lang="es-AR"/>
              </a:p>
            </p:txBody>
          </p:sp>
          <p:sp>
            <p:nvSpPr>
              <p:cNvPr id="19" name="TextBox 19"/>
              <p:cNvSpPr txBox="1"/>
              <p:nvPr/>
            </p:nvSpPr>
            <p:spPr>
              <a:xfrm>
                <a:off x="0" y="-38100"/>
                <a:ext cx="6384251" cy="109944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1865"/>
                  </a:lnSpc>
                </a:pPr>
                <a:endParaRPr/>
              </a:p>
            </p:txBody>
          </p:sp>
        </p:grpSp>
      </p:grpSp>
      <p:sp>
        <p:nvSpPr>
          <p:cNvPr id="20" name="TextBox 20"/>
          <p:cNvSpPr txBox="1"/>
          <p:nvPr/>
        </p:nvSpPr>
        <p:spPr>
          <a:xfrm>
            <a:off x="2187982" y="6221364"/>
            <a:ext cx="16100018" cy="94615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7699"/>
              </a:lnSpc>
              <a:spcBef>
                <a:spcPct val="0"/>
              </a:spcBef>
            </a:pPr>
            <a:r>
              <a:rPr lang="en-US" sz="5499">
                <a:solidFill>
                  <a:srgbClr val="2A6E8C"/>
                </a:solidFill>
                <a:latin typeface="Inter"/>
                <a:ea typeface="Inter"/>
                <a:cs typeface="Inter"/>
                <a:sym typeface="Inter"/>
              </a:rPr>
              <a:t>Metas e implicancias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6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0" y="1039906"/>
            <a:ext cx="18288000" cy="617405"/>
            <a:chOff x="0" y="0"/>
            <a:chExt cx="24384000" cy="823207"/>
          </a:xfrm>
        </p:grpSpPr>
        <p:grpSp>
          <p:nvGrpSpPr>
            <p:cNvPr id="3" name="Group 3"/>
            <p:cNvGrpSpPr/>
            <p:nvPr/>
          </p:nvGrpSpPr>
          <p:grpSpPr>
            <a:xfrm>
              <a:off x="0" y="0"/>
              <a:ext cx="24384000" cy="274402"/>
              <a:chOff x="0" y="0"/>
              <a:chExt cx="6384251" cy="71844"/>
            </a:xfrm>
          </p:grpSpPr>
          <p:sp>
            <p:nvSpPr>
              <p:cNvPr id="4" name="Freeform 4"/>
              <p:cNvSpPr/>
              <p:nvPr/>
            </p:nvSpPr>
            <p:spPr>
              <a:xfrm>
                <a:off x="0" y="0"/>
                <a:ext cx="6384251" cy="71844"/>
              </a:xfrm>
              <a:custGeom>
                <a:avLst/>
                <a:gdLst/>
                <a:ahLst/>
                <a:cxnLst/>
                <a:rect l="l" t="t" r="r" b="b"/>
                <a:pathLst>
                  <a:path w="6384251" h="71844">
                    <a:moveTo>
                      <a:pt x="0" y="0"/>
                    </a:moveTo>
                    <a:lnTo>
                      <a:pt x="6384251" y="0"/>
                    </a:lnTo>
                    <a:lnTo>
                      <a:pt x="6384251" y="71844"/>
                    </a:lnTo>
                    <a:lnTo>
                      <a:pt x="0" y="71844"/>
                    </a:lnTo>
                    <a:close/>
                  </a:path>
                </a:pathLst>
              </a:custGeom>
              <a:solidFill>
                <a:srgbClr val="75AADB"/>
              </a:solidFill>
            </p:spPr>
            <p:txBody>
              <a:bodyPr/>
              <a:lstStyle/>
              <a:p>
                <a:endParaRPr lang="es-AR"/>
              </a:p>
            </p:txBody>
          </p:sp>
          <p:sp>
            <p:nvSpPr>
              <p:cNvPr id="5" name="TextBox 5"/>
              <p:cNvSpPr txBox="1"/>
              <p:nvPr/>
            </p:nvSpPr>
            <p:spPr>
              <a:xfrm>
                <a:off x="0" y="-38100"/>
                <a:ext cx="6384251" cy="109944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1865"/>
                  </a:lnSpc>
                </a:pPr>
                <a:endParaRPr/>
              </a:p>
            </p:txBody>
          </p:sp>
        </p:grpSp>
        <p:grpSp>
          <p:nvGrpSpPr>
            <p:cNvPr id="6" name="Group 6"/>
            <p:cNvGrpSpPr/>
            <p:nvPr/>
          </p:nvGrpSpPr>
          <p:grpSpPr>
            <a:xfrm>
              <a:off x="0" y="274402"/>
              <a:ext cx="24384000" cy="274402"/>
              <a:chOff x="0" y="0"/>
              <a:chExt cx="6384251" cy="71844"/>
            </a:xfrm>
          </p:grpSpPr>
          <p:sp>
            <p:nvSpPr>
              <p:cNvPr id="7" name="Freeform 7"/>
              <p:cNvSpPr/>
              <p:nvPr/>
            </p:nvSpPr>
            <p:spPr>
              <a:xfrm>
                <a:off x="0" y="0"/>
                <a:ext cx="6384251" cy="71844"/>
              </a:xfrm>
              <a:custGeom>
                <a:avLst/>
                <a:gdLst/>
                <a:ahLst/>
                <a:cxnLst/>
                <a:rect l="l" t="t" r="r" b="b"/>
                <a:pathLst>
                  <a:path w="6384251" h="71844">
                    <a:moveTo>
                      <a:pt x="0" y="0"/>
                    </a:moveTo>
                    <a:lnTo>
                      <a:pt x="6384251" y="0"/>
                    </a:lnTo>
                    <a:lnTo>
                      <a:pt x="6384251" y="71844"/>
                    </a:lnTo>
                    <a:lnTo>
                      <a:pt x="0" y="71844"/>
                    </a:lnTo>
                    <a:close/>
                  </a:path>
                </a:pathLst>
              </a:custGeom>
              <a:solidFill>
                <a:srgbClr val="FFFFFF"/>
              </a:solidFill>
            </p:spPr>
            <p:txBody>
              <a:bodyPr/>
              <a:lstStyle/>
              <a:p>
                <a:endParaRPr lang="es-AR"/>
              </a:p>
            </p:txBody>
          </p:sp>
          <p:sp>
            <p:nvSpPr>
              <p:cNvPr id="8" name="TextBox 8"/>
              <p:cNvSpPr txBox="1"/>
              <p:nvPr/>
            </p:nvSpPr>
            <p:spPr>
              <a:xfrm>
                <a:off x="0" y="-38100"/>
                <a:ext cx="6384251" cy="109944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1865"/>
                  </a:lnSpc>
                </a:pPr>
                <a:endParaRPr/>
              </a:p>
            </p:txBody>
          </p:sp>
        </p:grpSp>
        <p:grpSp>
          <p:nvGrpSpPr>
            <p:cNvPr id="9" name="Group 9"/>
            <p:cNvGrpSpPr/>
            <p:nvPr/>
          </p:nvGrpSpPr>
          <p:grpSpPr>
            <a:xfrm>
              <a:off x="0" y="548805"/>
              <a:ext cx="24384000" cy="274402"/>
              <a:chOff x="0" y="0"/>
              <a:chExt cx="6384251" cy="71844"/>
            </a:xfrm>
          </p:grpSpPr>
          <p:sp>
            <p:nvSpPr>
              <p:cNvPr id="10" name="Freeform 10"/>
              <p:cNvSpPr/>
              <p:nvPr/>
            </p:nvSpPr>
            <p:spPr>
              <a:xfrm>
                <a:off x="0" y="0"/>
                <a:ext cx="6384251" cy="71844"/>
              </a:xfrm>
              <a:custGeom>
                <a:avLst/>
                <a:gdLst/>
                <a:ahLst/>
                <a:cxnLst/>
                <a:rect l="l" t="t" r="r" b="b"/>
                <a:pathLst>
                  <a:path w="6384251" h="71844">
                    <a:moveTo>
                      <a:pt x="0" y="0"/>
                    </a:moveTo>
                    <a:lnTo>
                      <a:pt x="6384251" y="0"/>
                    </a:lnTo>
                    <a:lnTo>
                      <a:pt x="6384251" y="71844"/>
                    </a:lnTo>
                    <a:lnTo>
                      <a:pt x="0" y="71844"/>
                    </a:lnTo>
                    <a:close/>
                  </a:path>
                </a:pathLst>
              </a:custGeom>
              <a:solidFill>
                <a:srgbClr val="75AADB"/>
              </a:solidFill>
            </p:spPr>
            <p:txBody>
              <a:bodyPr/>
              <a:lstStyle/>
              <a:p>
                <a:endParaRPr lang="es-AR"/>
              </a:p>
            </p:txBody>
          </p:sp>
          <p:sp>
            <p:nvSpPr>
              <p:cNvPr id="11" name="TextBox 11"/>
              <p:cNvSpPr txBox="1"/>
              <p:nvPr/>
            </p:nvSpPr>
            <p:spPr>
              <a:xfrm>
                <a:off x="0" y="-38100"/>
                <a:ext cx="6384251" cy="109944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1865"/>
                  </a:lnSpc>
                </a:pPr>
                <a:endParaRPr/>
              </a:p>
            </p:txBody>
          </p:sp>
        </p:grpSp>
      </p:grpSp>
      <p:sp>
        <p:nvSpPr>
          <p:cNvPr id="12" name="TextBox 12"/>
          <p:cNvSpPr txBox="1"/>
          <p:nvPr/>
        </p:nvSpPr>
        <p:spPr>
          <a:xfrm>
            <a:off x="4321476" y="1029522"/>
            <a:ext cx="9470724" cy="695324"/>
          </a:xfrm>
          <a:prstGeom prst="rect">
            <a:avLst/>
          </a:prstGeom>
          <a:solidFill>
            <a:srgbClr val="F6F7F7"/>
          </a:solidFill>
        </p:spPr>
        <p:txBody>
          <a:bodyPr wrap="square" lIns="0" tIns="0" rIns="0" bIns="0" rtlCol="0" anchor="t">
            <a:spAutoFit/>
          </a:bodyPr>
          <a:lstStyle/>
          <a:p>
            <a:pPr marL="0" lvl="0" indent="0" algn="l">
              <a:lnSpc>
                <a:spcPts val="5399"/>
              </a:lnSpc>
              <a:spcBef>
                <a:spcPct val="0"/>
              </a:spcBef>
            </a:pPr>
            <a:r>
              <a:rPr lang="en-US" sz="4999" b="1" spc="-49" dirty="0">
                <a:solidFill>
                  <a:srgbClr val="2A6E8C"/>
                </a:solidFill>
                <a:latin typeface="Inter Bold"/>
                <a:ea typeface="Inter Bold"/>
                <a:cs typeface="Inter Bold"/>
                <a:sym typeface="Inter Bold"/>
              </a:rPr>
              <a:t>SACAU: RM 2598/23 Y 556/25</a:t>
            </a:r>
          </a:p>
        </p:txBody>
      </p:sp>
      <p:sp>
        <p:nvSpPr>
          <p:cNvPr id="13" name="Freeform 13"/>
          <p:cNvSpPr/>
          <p:nvPr/>
        </p:nvSpPr>
        <p:spPr>
          <a:xfrm>
            <a:off x="7189561" y="9117414"/>
            <a:ext cx="3908878" cy="1169586"/>
          </a:xfrm>
          <a:custGeom>
            <a:avLst/>
            <a:gdLst/>
            <a:ahLst/>
            <a:cxnLst/>
            <a:rect l="l" t="t" r="r" b="b"/>
            <a:pathLst>
              <a:path w="3908878" h="1169586">
                <a:moveTo>
                  <a:pt x="0" y="0"/>
                </a:moveTo>
                <a:lnTo>
                  <a:pt x="3908878" y="0"/>
                </a:lnTo>
                <a:lnTo>
                  <a:pt x="3908878" y="1169586"/>
                </a:lnTo>
                <a:lnTo>
                  <a:pt x="0" y="1169586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s-AR"/>
          </a:p>
        </p:txBody>
      </p:sp>
      <p:sp>
        <p:nvSpPr>
          <p:cNvPr id="14" name="TextBox 14"/>
          <p:cNvSpPr txBox="1"/>
          <p:nvPr/>
        </p:nvSpPr>
        <p:spPr>
          <a:xfrm>
            <a:off x="585525" y="2073329"/>
            <a:ext cx="16100018" cy="54368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l">
              <a:lnSpc>
                <a:spcPts val="4103"/>
              </a:lnSpc>
              <a:spcBef>
                <a:spcPct val="0"/>
              </a:spcBef>
            </a:pPr>
            <a:r>
              <a:rPr lang="en-US" sz="3799" spc="-37">
                <a:solidFill>
                  <a:srgbClr val="2A6E8C"/>
                </a:solidFill>
                <a:latin typeface="Inter"/>
                <a:ea typeface="Inter"/>
                <a:cs typeface="Inter"/>
                <a:sym typeface="Inter"/>
              </a:rPr>
              <a:t>OBJETIVOS</a:t>
            </a:r>
          </a:p>
        </p:txBody>
      </p:sp>
      <p:sp>
        <p:nvSpPr>
          <p:cNvPr id="15" name="TextBox 15"/>
          <p:cNvSpPr txBox="1"/>
          <p:nvPr/>
        </p:nvSpPr>
        <p:spPr>
          <a:xfrm>
            <a:off x="585525" y="3036115"/>
            <a:ext cx="17116950" cy="4222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just">
              <a:lnSpc>
                <a:spcPts val="3499"/>
              </a:lnSpc>
              <a:spcBef>
                <a:spcPct val="0"/>
              </a:spcBef>
            </a:pPr>
            <a:r>
              <a:rPr lang="en-US" sz="2499" u="none" strike="noStrike">
                <a:solidFill>
                  <a:srgbClr val="2A6E8C"/>
                </a:solidFill>
                <a:latin typeface="Inter"/>
                <a:ea typeface="Inter"/>
                <a:cs typeface="Inter"/>
                <a:sym typeface="Inter"/>
              </a:rPr>
              <a:t>- Establecer parámetros para el </a:t>
            </a:r>
            <a:r>
              <a:rPr lang="en-US" sz="2499" b="1" u="none" strike="noStrike">
                <a:solidFill>
                  <a:srgbClr val="2A6E8C"/>
                </a:solidFill>
                <a:latin typeface="Inter Bold"/>
                <a:ea typeface="Inter Bold"/>
                <a:cs typeface="Inter Bold"/>
                <a:sym typeface="Inter Bold"/>
              </a:rPr>
              <a:t>reconocimiento de la trayectoria</a:t>
            </a:r>
            <a:r>
              <a:rPr lang="en-US" sz="2499" u="none" strike="noStrike">
                <a:solidFill>
                  <a:srgbClr val="2A6E8C"/>
                </a:solidFill>
                <a:latin typeface="Inter"/>
                <a:ea typeface="Inter"/>
                <a:cs typeface="Inter"/>
                <a:sym typeface="Inter"/>
              </a:rPr>
              <a:t> de los estudiantes (nacional e internacional)</a:t>
            </a:r>
          </a:p>
        </p:txBody>
      </p:sp>
      <p:sp>
        <p:nvSpPr>
          <p:cNvPr id="16" name="TextBox 16"/>
          <p:cNvSpPr txBox="1"/>
          <p:nvPr/>
        </p:nvSpPr>
        <p:spPr>
          <a:xfrm>
            <a:off x="585525" y="3945852"/>
            <a:ext cx="17116950" cy="8604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just">
              <a:lnSpc>
                <a:spcPts val="3499"/>
              </a:lnSpc>
              <a:spcBef>
                <a:spcPct val="0"/>
              </a:spcBef>
            </a:pPr>
            <a:r>
              <a:rPr lang="en-US" sz="2499" u="none" strike="noStrike">
                <a:solidFill>
                  <a:srgbClr val="2A6E8C"/>
                </a:solidFill>
                <a:latin typeface="Inter"/>
                <a:ea typeface="Inter"/>
                <a:cs typeface="Inter"/>
                <a:sym typeface="Inter"/>
              </a:rPr>
              <a:t>- Posibilitar mayor </a:t>
            </a:r>
            <a:r>
              <a:rPr lang="en-US" sz="2499" b="1" u="none" strike="noStrike">
                <a:solidFill>
                  <a:srgbClr val="2A6E8C"/>
                </a:solidFill>
                <a:latin typeface="Inter Bold"/>
                <a:ea typeface="Inter Bold"/>
                <a:cs typeface="Inter Bold"/>
                <a:sym typeface="Inter Bold"/>
              </a:rPr>
              <a:t>claridad respecto del tiempo</a:t>
            </a:r>
            <a:r>
              <a:rPr lang="en-US" sz="2499" u="none" strike="noStrike">
                <a:solidFill>
                  <a:srgbClr val="2A6E8C"/>
                </a:solidFill>
                <a:latin typeface="Inter"/>
                <a:ea typeface="Inter"/>
                <a:cs typeface="Inter"/>
                <a:sym typeface="Inter"/>
              </a:rPr>
              <a:t> </a:t>
            </a:r>
            <a:r>
              <a:rPr lang="en-US" sz="2499" b="1" u="none" strike="noStrike">
                <a:solidFill>
                  <a:srgbClr val="2A6E8C"/>
                </a:solidFill>
                <a:latin typeface="Inter Bold"/>
                <a:ea typeface="Inter Bold"/>
                <a:cs typeface="Inter Bold"/>
                <a:sym typeface="Inter Bold"/>
              </a:rPr>
              <a:t>total </a:t>
            </a:r>
            <a:r>
              <a:rPr lang="en-US" sz="2499" u="none" strike="noStrike">
                <a:solidFill>
                  <a:srgbClr val="2A6E8C"/>
                </a:solidFill>
                <a:latin typeface="Inter"/>
                <a:ea typeface="Inter"/>
                <a:cs typeface="Inter"/>
                <a:sym typeface="Inter"/>
              </a:rPr>
              <a:t>que demandará a cada estudiante el cumplimiento de sus obligaciones académicas </a:t>
            </a:r>
          </a:p>
        </p:txBody>
      </p:sp>
      <p:sp>
        <p:nvSpPr>
          <p:cNvPr id="17" name="TextBox 17"/>
          <p:cNvSpPr txBox="1"/>
          <p:nvPr/>
        </p:nvSpPr>
        <p:spPr>
          <a:xfrm>
            <a:off x="585525" y="5095875"/>
            <a:ext cx="17116950" cy="8604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just">
              <a:lnSpc>
                <a:spcPts val="3499"/>
              </a:lnSpc>
              <a:spcBef>
                <a:spcPct val="0"/>
              </a:spcBef>
            </a:pPr>
            <a:r>
              <a:rPr lang="en-US" sz="2499" u="none" strike="noStrike">
                <a:solidFill>
                  <a:srgbClr val="2A6E8C"/>
                </a:solidFill>
                <a:latin typeface="Inter"/>
                <a:ea typeface="Inter"/>
                <a:cs typeface="Inter"/>
                <a:sym typeface="Inter"/>
              </a:rPr>
              <a:t>- </a:t>
            </a:r>
            <a:r>
              <a:rPr lang="en-US" sz="2499" b="1" u="none" strike="noStrike">
                <a:solidFill>
                  <a:srgbClr val="2A6E8C"/>
                </a:solidFill>
                <a:latin typeface="Inter Bold"/>
                <a:ea typeface="Inter Bold"/>
                <a:cs typeface="Inter Bold"/>
                <a:sym typeface="Inter Bold"/>
              </a:rPr>
              <a:t>Adecuar la duración</a:t>
            </a:r>
            <a:r>
              <a:rPr lang="en-US" sz="2499" u="none" strike="noStrike">
                <a:solidFill>
                  <a:srgbClr val="2A6E8C"/>
                </a:solidFill>
                <a:latin typeface="Inter"/>
                <a:ea typeface="Inter"/>
                <a:cs typeface="Inter"/>
                <a:sym typeface="Inter"/>
              </a:rPr>
              <a:t> de las carreras de pregrado y grado en función de las transformaciones del campo social y laboral, sin reducir la calidad ni la profundidad y pertinencia de los contenidos</a:t>
            </a:r>
          </a:p>
        </p:txBody>
      </p:sp>
      <p:sp>
        <p:nvSpPr>
          <p:cNvPr id="18" name="TextBox 18"/>
          <p:cNvSpPr txBox="1"/>
          <p:nvPr/>
        </p:nvSpPr>
        <p:spPr>
          <a:xfrm>
            <a:off x="585525" y="6242050"/>
            <a:ext cx="17116950" cy="4222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just">
              <a:lnSpc>
                <a:spcPts val="3499"/>
              </a:lnSpc>
              <a:spcBef>
                <a:spcPct val="0"/>
              </a:spcBef>
            </a:pPr>
            <a:r>
              <a:rPr lang="en-US" sz="2499">
                <a:solidFill>
                  <a:srgbClr val="2A6E8C"/>
                </a:solidFill>
                <a:latin typeface="Inter"/>
                <a:ea typeface="Inter"/>
                <a:cs typeface="Inter"/>
                <a:sym typeface="Inter"/>
              </a:rPr>
              <a:t>-</a:t>
            </a:r>
            <a:r>
              <a:rPr lang="en-US" sz="2499" u="none" strike="noStrike">
                <a:solidFill>
                  <a:srgbClr val="2A6E8C"/>
                </a:solidFill>
                <a:latin typeface="Inter"/>
                <a:ea typeface="Inter"/>
                <a:cs typeface="Inter"/>
                <a:sym typeface="Inter"/>
              </a:rPr>
              <a:t> Transitar hacia </a:t>
            </a:r>
            <a:r>
              <a:rPr lang="en-US" sz="2499" b="1" u="none" strike="noStrike">
                <a:solidFill>
                  <a:srgbClr val="2A6E8C"/>
                </a:solidFill>
                <a:latin typeface="Inter Bold"/>
                <a:ea typeface="Inter Bold"/>
                <a:cs typeface="Inter Bold"/>
                <a:sym typeface="Inter Bold"/>
              </a:rPr>
              <a:t>modelos curriculares más flexibles</a:t>
            </a:r>
            <a:r>
              <a:rPr lang="en-US" sz="2499" u="none" strike="noStrike">
                <a:solidFill>
                  <a:srgbClr val="2A6E8C"/>
                </a:solidFill>
                <a:latin typeface="Inter"/>
                <a:ea typeface="Inter"/>
                <a:cs typeface="Inter"/>
                <a:sym typeface="Inter"/>
              </a:rPr>
              <a:t>, que habiliten la incorporación ágil de innovaciones</a:t>
            </a:r>
          </a:p>
        </p:txBody>
      </p:sp>
      <p:sp>
        <p:nvSpPr>
          <p:cNvPr id="19" name="TextBox 19"/>
          <p:cNvSpPr txBox="1"/>
          <p:nvPr/>
        </p:nvSpPr>
        <p:spPr>
          <a:xfrm>
            <a:off x="585525" y="7079954"/>
            <a:ext cx="17116950" cy="12985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just">
              <a:lnSpc>
                <a:spcPts val="3499"/>
              </a:lnSpc>
              <a:spcBef>
                <a:spcPct val="0"/>
              </a:spcBef>
            </a:pPr>
            <a:r>
              <a:rPr lang="en-US" sz="2499" u="none" strike="noStrike">
                <a:solidFill>
                  <a:srgbClr val="2A6E8C"/>
                </a:solidFill>
                <a:latin typeface="Inter"/>
                <a:ea typeface="Inter"/>
                <a:cs typeface="Inter"/>
                <a:sym typeface="Inter"/>
              </a:rPr>
              <a:t>- Facilitar la </a:t>
            </a:r>
            <a:r>
              <a:rPr lang="en-US" sz="2499" b="1" u="none" strike="noStrike">
                <a:solidFill>
                  <a:srgbClr val="2A6E8C"/>
                </a:solidFill>
                <a:latin typeface="Inter Bold"/>
                <a:ea typeface="Inter Bold"/>
                <a:cs typeface="Inter Bold"/>
                <a:sym typeface="Inter Bold"/>
              </a:rPr>
              <a:t>comparabilidad de las titulaciones</a:t>
            </a:r>
            <a:r>
              <a:rPr lang="en-US" sz="2499" u="none" strike="noStrike">
                <a:solidFill>
                  <a:srgbClr val="2A6E8C"/>
                </a:solidFill>
                <a:latin typeface="Inter"/>
                <a:ea typeface="Inter"/>
                <a:cs typeface="Inter"/>
                <a:sym typeface="Inter"/>
              </a:rPr>
              <a:t> con otros contextos internacionales facilitando la movilidad de estudiantes hacia otras regiones del mundo, tanto para la prosecución de estudios como para el ejercicio profesional.</a:t>
            </a:r>
          </a:p>
        </p:txBody>
      </p:sp>
      <p:sp>
        <p:nvSpPr>
          <p:cNvPr id="20" name="TextBox 20"/>
          <p:cNvSpPr txBox="1"/>
          <p:nvPr/>
        </p:nvSpPr>
        <p:spPr>
          <a:xfrm>
            <a:off x="5660612" y="407480"/>
            <a:ext cx="16100018" cy="24498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l">
              <a:lnSpc>
                <a:spcPts val="1835"/>
              </a:lnSpc>
              <a:spcBef>
                <a:spcPct val="0"/>
              </a:spcBef>
            </a:pPr>
            <a:r>
              <a:rPr lang="en-US" sz="1699" spc="-16">
                <a:solidFill>
                  <a:srgbClr val="2A6E8C"/>
                </a:solidFill>
                <a:latin typeface="Inter"/>
                <a:ea typeface="Inter"/>
                <a:cs typeface="Inter"/>
                <a:sym typeface="Inter"/>
              </a:rPr>
              <a:t>PARTE 1 RESOLUCIONES SOBRE SISTEMAS DE CRÉDITOS SACAU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6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7189561" y="9117414"/>
            <a:ext cx="3908878" cy="1169586"/>
          </a:xfrm>
          <a:custGeom>
            <a:avLst/>
            <a:gdLst/>
            <a:ahLst/>
            <a:cxnLst/>
            <a:rect l="l" t="t" r="r" b="b"/>
            <a:pathLst>
              <a:path w="3908878" h="1169586">
                <a:moveTo>
                  <a:pt x="0" y="0"/>
                </a:moveTo>
                <a:lnTo>
                  <a:pt x="3908878" y="0"/>
                </a:lnTo>
                <a:lnTo>
                  <a:pt x="3908878" y="1169586"/>
                </a:lnTo>
                <a:lnTo>
                  <a:pt x="0" y="1169586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s-AR"/>
          </a:p>
        </p:txBody>
      </p:sp>
      <p:grpSp>
        <p:nvGrpSpPr>
          <p:cNvPr id="3" name="Group 3"/>
          <p:cNvGrpSpPr/>
          <p:nvPr/>
        </p:nvGrpSpPr>
        <p:grpSpPr>
          <a:xfrm>
            <a:off x="485869" y="2944165"/>
            <a:ext cx="2000439" cy="5151989"/>
            <a:chOff x="0" y="0"/>
            <a:chExt cx="812800" cy="2093309"/>
          </a:xfrm>
        </p:grpSpPr>
        <p:sp>
          <p:nvSpPr>
            <p:cNvPr id="4" name="Freeform 4"/>
            <p:cNvSpPr/>
            <p:nvPr/>
          </p:nvSpPr>
          <p:spPr>
            <a:xfrm>
              <a:off x="0" y="0"/>
              <a:ext cx="812800" cy="2093309"/>
            </a:xfrm>
            <a:custGeom>
              <a:avLst/>
              <a:gdLst/>
              <a:ahLst/>
              <a:cxnLst/>
              <a:rect l="l" t="t" r="r" b="b"/>
              <a:pathLst>
                <a:path w="812800" h="2093309">
                  <a:moveTo>
                    <a:pt x="127000" y="0"/>
                  </a:moveTo>
                  <a:lnTo>
                    <a:pt x="685800" y="0"/>
                  </a:lnTo>
                  <a:cubicBezTo>
                    <a:pt x="755940" y="0"/>
                    <a:pt x="812800" y="56860"/>
                    <a:pt x="812800" y="127000"/>
                  </a:cubicBezTo>
                  <a:lnTo>
                    <a:pt x="812800" y="1966309"/>
                  </a:lnTo>
                  <a:cubicBezTo>
                    <a:pt x="812800" y="1999992"/>
                    <a:pt x="799420" y="2032295"/>
                    <a:pt x="775603" y="2056112"/>
                  </a:cubicBezTo>
                  <a:cubicBezTo>
                    <a:pt x="751785" y="2079929"/>
                    <a:pt x="719482" y="2093309"/>
                    <a:pt x="685800" y="2093309"/>
                  </a:cubicBezTo>
                  <a:lnTo>
                    <a:pt x="127000" y="2093309"/>
                  </a:lnTo>
                  <a:cubicBezTo>
                    <a:pt x="56860" y="2093309"/>
                    <a:pt x="0" y="2036449"/>
                    <a:pt x="0" y="1966309"/>
                  </a:cubicBezTo>
                  <a:lnTo>
                    <a:pt x="0" y="127000"/>
                  </a:lnTo>
                  <a:cubicBezTo>
                    <a:pt x="0" y="56860"/>
                    <a:pt x="56860" y="0"/>
                    <a:pt x="127000" y="0"/>
                  </a:cubicBezTo>
                  <a:close/>
                </a:path>
              </a:pathLst>
            </a:custGeom>
            <a:solidFill>
              <a:srgbClr val="2A6E8C"/>
            </a:solidFill>
          </p:spPr>
          <p:txBody>
            <a:bodyPr/>
            <a:lstStyle/>
            <a:p>
              <a:endParaRPr lang="es-AR"/>
            </a:p>
          </p:txBody>
        </p:sp>
        <p:sp>
          <p:nvSpPr>
            <p:cNvPr id="5" name="TextBox 5"/>
            <p:cNvSpPr txBox="1"/>
            <p:nvPr/>
          </p:nvSpPr>
          <p:spPr>
            <a:xfrm>
              <a:off x="0" y="-57150"/>
              <a:ext cx="812800" cy="2150459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472"/>
                </a:lnSpc>
              </a:pPr>
              <a:endParaRPr/>
            </a:p>
          </p:txBody>
        </p:sp>
      </p:grpSp>
      <p:sp>
        <p:nvSpPr>
          <p:cNvPr id="6" name="TextBox 6"/>
          <p:cNvSpPr txBox="1"/>
          <p:nvPr/>
        </p:nvSpPr>
        <p:spPr>
          <a:xfrm>
            <a:off x="3266363" y="4421879"/>
            <a:ext cx="13992937" cy="12985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just">
              <a:lnSpc>
                <a:spcPts val="3499"/>
              </a:lnSpc>
              <a:spcBef>
                <a:spcPct val="0"/>
              </a:spcBef>
            </a:pPr>
            <a:r>
              <a:rPr lang="en-US" sz="2499">
                <a:solidFill>
                  <a:srgbClr val="2A6E8C"/>
                </a:solidFill>
                <a:latin typeface="Inter"/>
                <a:ea typeface="Inter"/>
                <a:cs typeface="Inter"/>
                <a:sym typeface="Inter"/>
              </a:rPr>
              <a:t>E</a:t>
            </a:r>
            <a:r>
              <a:rPr lang="en-US" sz="2499" u="none" strike="noStrike">
                <a:solidFill>
                  <a:srgbClr val="2A6E8C"/>
                </a:solidFill>
                <a:latin typeface="Inter"/>
                <a:ea typeface="Inter"/>
                <a:cs typeface="Inter"/>
                <a:sym typeface="Inter"/>
              </a:rPr>
              <a:t>s la unidad de tiempo total de trabajo académico que estimativamente dedican los/as estudiantes para alcanzar los objetivos formativos de cada una de las unidades y/o actividades curriculares que componen el plan de estudios. </a:t>
            </a:r>
          </a:p>
        </p:txBody>
      </p:sp>
      <p:grpSp>
        <p:nvGrpSpPr>
          <p:cNvPr id="7" name="Group 7"/>
          <p:cNvGrpSpPr/>
          <p:nvPr/>
        </p:nvGrpSpPr>
        <p:grpSpPr>
          <a:xfrm>
            <a:off x="0" y="1039906"/>
            <a:ext cx="18288000" cy="617405"/>
            <a:chOff x="0" y="0"/>
            <a:chExt cx="24384000" cy="823207"/>
          </a:xfrm>
        </p:grpSpPr>
        <p:grpSp>
          <p:nvGrpSpPr>
            <p:cNvPr id="8" name="Group 8"/>
            <p:cNvGrpSpPr/>
            <p:nvPr/>
          </p:nvGrpSpPr>
          <p:grpSpPr>
            <a:xfrm>
              <a:off x="0" y="0"/>
              <a:ext cx="24384000" cy="274402"/>
              <a:chOff x="0" y="0"/>
              <a:chExt cx="6384251" cy="71844"/>
            </a:xfrm>
          </p:grpSpPr>
          <p:sp>
            <p:nvSpPr>
              <p:cNvPr id="9" name="Freeform 9"/>
              <p:cNvSpPr/>
              <p:nvPr/>
            </p:nvSpPr>
            <p:spPr>
              <a:xfrm>
                <a:off x="0" y="0"/>
                <a:ext cx="6384251" cy="71844"/>
              </a:xfrm>
              <a:custGeom>
                <a:avLst/>
                <a:gdLst/>
                <a:ahLst/>
                <a:cxnLst/>
                <a:rect l="l" t="t" r="r" b="b"/>
                <a:pathLst>
                  <a:path w="6384251" h="71844">
                    <a:moveTo>
                      <a:pt x="0" y="0"/>
                    </a:moveTo>
                    <a:lnTo>
                      <a:pt x="6384251" y="0"/>
                    </a:lnTo>
                    <a:lnTo>
                      <a:pt x="6384251" y="71844"/>
                    </a:lnTo>
                    <a:lnTo>
                      <a:pt x="0" y="71844"/>
                    </a:lnTo>
                    <a:close/>
                  </a:path>
                </a:pathLst>
              </a:custGeom>
              <a:solidFill>
                <a:srgbClr val="75AADB"/>
              </a:solidFill>
            </p:spPr>
            <p:txBody>
              <a:bodyPr/>
              <a:lstStyle/>
              <a:p>
                <a:endParaRPr lang="es-AR"/>
              </a:p>
            </p:txBody>
          </p:sp>
          <p:sp>
            <p:nvSpPr>
              <p:cNvPr id="10" name="TextBox 10"/>
              <p:cNvSpPr txBox="1"/>
              <p:nvPr/>
            </p:nvSpPr>
            <p:spPr>
              <a:xfrm>
                <a:off x="0" y="-38100"/>
                <a:ext cx="6384251" cy="109944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1865"/>
                  </a:lnSpc>
                </a:pPr>
                <a:endParaRPr/>
              </a:p>
            </p:txBody>
          </p:sp>
        </p:grpSp>
        <p:grpSp>
          <p:nvGrpSpPr>
            <p:cNvPr id="11" name="Group 11"/>
            <p:cNvGrpSpPr/>
            <p:nvPr/>
          </p:nvGrpSpPr>
          <p:grpSpPr>
            <a:xfrm>
              <a:off x="0" y="274402"/>
              <a:ext cx="24384000" cy="274402"/>
              <a:chOff x="0" y="0"/>
              <a:chExt cx="6384251" cy="71844"/>
            </a:xfrm>
          </p:grpSpPr>
          <p:sp>
            <p:nvSpPr>
              <p:cNvPr id="12" name="Freeform 12"/>
              <p:cNvSpPr/>
              <p:nvPr/>
            </p:nvSpPr>
            <p:spPr>
              <a:xfrm>
                <a:off x="0" y="0"/>
                <a:ext cx="6384251" cy="71844"/>
              </a:xfrm>
              <a:custGeom>
                <a:avLst/>
                <a:gdLst/>
                <a:ahLst/>
                <a:cxnLst/>
                <a:rect l="l" t="t" r="r" b="b"/>
                <a:pathLst>
                  <a:path w="6384251" h="71844">
                    <a:moveTo>
                      <a:pt x="0" y="0"/>
                    </a:moveTo>
                    <a:lnTo>
                      <a:pt x="6384251" y="0"/>
                    </a:lnTo>
                    <a:lnTo>
                      <a:pt x="6384251" y="71844"/>
                    </a:lnTo>
                    <a:lnTo>
                      <a:pt x="0" y="71844"/>
                    </a:lnTo>
                    <a:close/>
                  </a:path>
                </a:pathLst>
              </a:custGeom>
              <a:solidFill>
                <a:srgbClr val="FFFFFF"/>
              </a:solidFill>
            </p:spPr>
            <p:txBody>
              <a:bodyPr/>
              <a:lstStyle/>
              <a:p>
                <a:endParaRPr lang="es-AR"/>
              </a:p>
            </p:txBody>
          </p:sp>
          <p:sp>
            <p:nvSpPr>
              <p:cNvPr id="13" name="TextBox 13"/>
              <p:cNvSpPr txBox="1"/>
              <p:nvPr/>
            </p:nvSpPr>
            <p:spPr>
              <a:xfrm>
                <a:off x="0" y="-38100"/>
                <a:ext cx="6384251" cy="109944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1865"/>
                  </a:lnSpc>
                </a:pPr>
                <a:endParaRPr/>
              </a:p>
            </p:txBody>
          </p:sp>
        </p:grpSp>
        <p:grpSp>
          <p:nvGrpSpPr>
            <p:cNvPr id="14" name="Group 14"/>
            <p:cNvGrpSpPr/>
            <p:nvPr/>
          </p:nvGrpSpPr>
          <p:grpSpPr>
            <a:xfrm>
              <a:off x="0" y="548805"/>
              <a:ext cx="24384000" cy="274402"/>
              <a:chOff x="0" y="0"/>
              <a:chExt cx="6384251" cy="71844"/>
            </a:xfrm>
          </p:grpSpPr>
          <p:sp>
            <p:nvSpPr>
              <p:cNvPr id="15" name="Freeform 15"/>
              <p:cNvSpPr/>
              <p:nvPr/>
            </p:nvSpPr>
            <p:spPr>
              <a:xfrm>
                <a:off x="0" y="0"/>
                <a:ext cx="6384251" cy="71844"/>
              </a:xfrm>
              <a:custGeom>
                <a:avLst/>
                <a:gdLst/>
                <a:ahLst/>
                <a:cxnLst/>
                <a:rect l="l" t="t" r="r" b="b"/>
                <a:pathLst>
                  <a:path w="6384251" h="71844">
                    <a:moveTo>
                      <a:pt x="0" y="0"/>
                    </a:moveTo>
                    <a:lnTo>
                      <a:pt x="6384251" y="0"/>
                    </a:lnTo>
                    <a:lnTo>
                      <a:pt x="6384251" y="71844"/>
                    </a:lnTo>
                    <a:lnTo>
                      <a:pt x="0" y="71844"/>
                    </a:lnTo>
                    <a:close/>
                  </a:path>
                </a:pathLst>
              </a:custGeom>
              <a:solidFill>
                <a:srgbClr val="75AADB"/>
              </a:solidFill>
            </p:spPr>
            <p:txBody>
              <a:bodyPr/>
              <a:lstStyle/>
              <a:p>
                <a:endParaRPr lang="es-AR"/>
              </a:p>
            </p:txBody>
          </p:sp>
          <p:sp>
            <p:nvSpPr>
              <p:cNvPr id="16" name="TextBox 16"/>
              <p:cNvSpPr txBox="1"/>
              <p:nvPr/>
            </p:nvSpPr>
            <p:spPr>
              <a:xfrm>
                <a:off x="0" y="-38100"/>
                <a:ext cx="6384251" cy="109944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1865"/>
                  </a:lnSpc>
                </a:pPr>
                <a:endParaRPr/>
              </a:p>
            </p:txBody>
          </p:sp>
        </p:grpSp>
      </p:grpSp>
      <p:grpSp>
        <p:nvGrpSpPr>
          <p:cNvPr id="17" name="Group 17"/>
          <p:cNvGrpSpPr/>
          <p:nvPr/>
        </p:nvGrpSpPr>
        <p:grpSpPr>
          <a:xfrm>
            <a:off x="2576440" y="3564251"/>
            <a:ext cx="525258" cy="262629"/>
            <a:chOff x="0" y="0"/>
            <a:chExt cx="812800" cy="406400"/>
          </a:xfrm>
        </p:grpSpPr>
        <p:sp>
          <p:nvSpPr>
            <p:cNvPr id="18" name="Freeform 18"/>
            <p:cNvSpPr/>
            <p:nvPr/>
          </p:nvSpPr>
          <p:spPr>
            <a:xfrm>
              <a:off x="0" y="0"/>
              <a:ext cx="812800" cy="406400"/>
            </a:xfrm>
            <a:custGeom>
              <a:avLst/>
              <a:gdLst/>
              <a:ahLst/>
              <a:cxnLst/>
              <a:rect l="l" t="t" r="r" b="b"/>
              <a:pathLst>
                <a:path w="812800" h="406400">
                  <a:moveTo>
                    <a:pt x="609600" y="0"/>
                  </a:moveTo>
                  <a:lnTo>
                    <a:pt x="0" y="0"/>
                  </a:lnTo>
                  <a:lnTo>
                    <a:pt x="0" y="406400"/>
                  </a:lnTo>
                  <a:lnTo>
                    <a:pt x="609600" y="406400"/>
                  </a:lnTo>
                  <a:lnTo>
                    <a:pt x="812800" y="203200"/>
                  </a:lnTo>
                  <a:lnTo>
                    <a:pt x="609600" y="0"/>
                  </a:lnTo>
                  <a:close/>
                </a:path>
              </a:pathLst>
            </a:custGeom>
            <a:solidFill>
              <a:srgbClr val="2A6E8C"/>
            </a:solidFill>
          </p:spPr>
          <p:txBody>
            <a:bodyPr/>
            <a:lstStyle/>
            <a:p>
              <a:endParaRPr lang="es-AR"/>
            </a:p>
          </p:txBody>
        </p:sp>
        <p:sp>
          <p:nvSpPr>
            <p:cNvPr id="19" name="TextBox 19"/>
            <p:cNvSpPr txBox="1"/>
            <p:nvPr/>
          </p:nvSpPr>
          <p:spPr>
            <a:xfrm>
              <a:off x="0" y="-57150"/>
              <a:ext cx="698500" cy="46355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472"/>
                </a:lnSpc>
              </a:pPr>
              <a:endParaRPr/>
            </a:p>
          </p:txBody>
        </p:sp>
      </p:grpSp>
      <p:sp>
        <p:nvSpPr>
          <p:cNvPr id="20" name="TextBox 20"/>
          <p:cNvSpPr txBox="1"/>
          <p:nvPr/>
        </p:nvSpPr>
        <p:spPr>
          <a:xfrm>
            <a:off x="914777" y="5133079"/>
            <a:ext cx="1142623" cy="55473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l">
              <a:lnSpc>
                <a:spcPts val="4211"/>
              </a:lnSpc>
              <a:spcBef>
                <a:spcPct val="0"/>
              </a:spcBef>
            </a:pPr>
            <a:r>
              <a:rPr lang="en-US" sz="3899" b="1" spc="-38">
                <a:solidFill>
                  <a:srgbClr val="FFFFFF"/>
                </a:solidFill>
                <a:latin typeface="Inter Bold"/>
                <a:ea typeface="Inter Bold"/>
                <a:cs typeface="Inter Bold"/>
                <a:sym typeface="Inter Bold"/>
              </a:rPr>
              <a:t>CRE</a:t>
            </a:r>
          </a:p>
        </p:txBody>
      </p:sp>
      <p:sp>
        <p:nvSpPr>
          <p:cNvPr id="21" name="TextBox 21"/>
          <p:cNvSpPr txBox="1"/>
          <p:nvPr/>
        </p:nvSpPr>
        <p:spPr>
          <a:xfrm>
            <a:off x="3176232" y="3241540"/>
            <a:ext cx="13992937" cy="8604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just">
              <a:lnSpc>
                <a:spcPts val="3499"/>
              </a:lnSpc>
              <a:spcBef>
                <a:spcPct val="0"/>
              </a:spcBef>
            </a:pPr>
            <a:r>
              <a:rPr lang="en-US" sz="2499" u="none" strike="noStrike">
                <a:solidFill>
                  <a:srgbClr val="2A6E8C"/>
                </a:solidFill>
                <a:latin typeface="Inter"/>
                <a:ea typeface="Inter"/>
                <a:cs typeface="Inter"/>
                <a:sym typeface="Inter"/>
              </a:rPr>
              <a:t> Se fija al Crédito de Referencia del/la estudiante (CRE) como el valor organizador del diseño          y rediseño de los planes de estudio.</a:t>
            </a:r>
          </a:p>
        </p:txBody>
      </p:sp>
      <p:sp>
        <p:nvSpPr>
          <p:cNvPr id="22" name="TextBox 22"/>
          <p:cNvSpPr txBox="1"/>
          <p:nvPr/>
        </p:nvSpPr>
        <p:spPr>
          <a:xfrm>
            <a:off x="3266363" y="6272980"/>
            <a:ext cx="17116950" cy="7524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just">
              <a:lnSpc>
                <a:spcPts val="1949"/>
              </a:lnSpc>
            </a:pPr>
            <a:r>
              <a:rPr lang="en-US" sz="2499">
                <a:solidFill>
                  <a:srgbClr val="2A6E8C"/>
                </a:solidFill>
                <a:latin typeface="Inter"/>
                <a:ea typeface="Inter"/>
                <a:cs typeface="Inter"/>
                <a:sym typeface="Inter"/>
              </a:rPr>
              <a:t>E</a:t>
            </a:r>
            <a:r>
              <a:rPr lang="en-US" sz="2499" u="none" strike="noStrike">
                <a:solidFill>
                  <a:srgbClr val="2A6E8C"/>
                </a:solidFill>
                <a:latin typeface="Inter"/>
                <a:ea typeface="Inter"/>
                <a:cs typeface="Inter"/>
                <a:sym typeface="Inter"/>
              </a:rPr>
              <a:t>l valor asignado al CRE oscilará entre 25 – 30 horas de trabajo total del/la estudiante.</a:t>
            </a:r>
          </a:p>
          <a:p>
            <a:pPr marL="0" lvl="0" indent="0" algn="just">
              <a:lnSpc>
                <a:spcPts val="1949"/>
              </a:lnSpc>
            </a:pPr>
            <a:endParaRPr lang="en-US" sz="2499" u="none" strike="noStrike">
              <a:solidFill>
                <a:srgbClr val="2A6E8C"/>
              </a:solidFill>
              <a:latin typeface="Inter"/>
              <a:ea typeface="Inter"/>
              <a:cs typeface="Inter"/>
              <a:sym typeface="Inter"/>
            </a:endParaRPr>
          </a:p>
          <a:p>
            <a:pPr marL="0" lvl="0" indent="0" algn="just">
              <a:lnSpc>
                <a:spcPts val="1949"/>
              </a:lnSpc>
            </a:pPr>
            <a:r>
              <a:rPr lang="en-US" sz="2499" u="none" strike="noStrike">
                <a:solidFill>
                  <a:srgbClr val="2A6E8C"/>
                </a:solidFill>
                <a:latin typeface="Inter"/>
                <a:ea typeface="Inter"/>
                <a:cs typeface="Inter"/>
                <a:sym typeface="Inter"/>
              </a:rPr>
              <a:t>Será asignado por cada Universidad. </a:t>
            </a:r>
          </a:p>
        </p:txBody>
      </p:sp>
      <p:sp>
        <p:nvSpPr>
          <p:cNvPr id="23" name="TextBox 23"/>
          <p:cNvSpPr txBox="1"/>
          <p:nvPr/>
        </p:nvSpPr>
        <p:spPr>
          <a:xfrm>
            <a:off x="3176232" y="7349304"/>
            <a:ext cx="17116950" cy="4222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just">
              <a:lnSpc>
                <a:spcPts val="3499"/>
              </a:lnSpc>
              <a:spcBef>
                <a:spcPct val="0"/>
              </a:spcBef>
            </a:pPr>
            <a:r>
              <a:rPr lang="en-US" sz="2499">
                <a:solidFill>
                  <a:srgbClr val="2A6E8C"/>
                </a:solidFill>
                <a:latin typeface="Inter"/>
                <a:ea typeface="Inter"/>
                <a:cs typeface="Inter"/>
                <a:sym typeface="Inter"/>
              </a:rPr>
              <a:t>L</a:t>
            </a:r>
            <a:r>
              <a:rPr lang="en-US" sz="2499" u="none" strike="noStrike">
                <a:solidFill>
                  <a:srgbClr val="2A6E8C"/>
                </a:solidFill>
                <a:latin typeface="Inter"/>
                <a:ea typeface="Inter"/>
                <a:cs typeface="Inter"/>
                <a:sym typeface="Inter"/>
              </a:rPr>
              <a:t>os planes de estudio tendrán un valor promedio de 60 CRE anuales. </a:t>
            </a:r>
          </a:p>
        </p:txBody>
      </p:sp>
      <p:sp>
        <p:nvSpPr>
          <p:cNvPr id="24" name="TextBox 24"/>
          <p:cNvSpPr txBox="1"/>
          <p:nvPr/>
        </p:nvSpPr>
        <p:spPr>
          <a:xfrm>
            <a:off x="4082828" y="407480"/>
            <a:ext cx="16100018" cy="24498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l">
              <a:lnSpc>
                <a:spcPts val="1835"/>
              </a:lnSpc>
              <a:spcBef>
                <a:spcPct val="0"/>
              </a:spcBef>
            </a:pPr>
            <a:r>
              <a:rPr lang="en-US" sz="1699" spc="-16">
                <a:solidFill>
                  <a:srgbClr val="2A6E8C"/>
                </a:solidFill>
                <a:latin typeface="Inter"/>
                <a:ea typeface="Inter"/>
                <a:cs typeface="Inter"/>
                <a:sym typeface="Inter"/>
              </a:rPr>
              <a:t>PARTE 1 ¿QUÉ ES UN CRE? ¿CÓMO INFLUYE EL VALOR DEL CRE EN LAS DECISIONES A TOMAR? </a:t>
            </a:r>
          </a:p>
        </p:txBody>
      </p:sp>
      <p:sp>
        <p:nvSpPr>
          <p:cNvPr id="25" name="TextBox 25"/>
          <p:cNvSpPr txBox="1"/>
          <p:nvPr/>
        </p:nvSpPr>
        <p:spPr>
          <a:xfrm>
            <a:off x="2147532" y="1029522"/>
            <a:ext cx="14083068" cy="695324"/>
          </a:xfrm>
          <a:prstGeom prst="rect">
            <a:avLst/>
          </a:prstGeom>
          <a:solidFill>
            <a:srgbClr val="F6F7F7"/>
          </a:solidFill>
        </p:spPr>
        <p:txBody>
          <a:bodyPr wrap="square" lIns="0" tIns="0" rIns="0" bIns="0" rtlCol="0" anchor="t">
            <a:spAutoFit/>
          </a:bodyPr>
          <a:lstStyle/>
          <a:p>
            <a:pPr marL="0" lvl="0" indent="0" algn="l">
              <a:lnSpc>
                <a:spcPts val="5399"/>
              </a:lnSpc>
              <a:spcBef>
                <a:spcPct val="0"/>
              </a:spcBef>
            </a:pPr>
            <a:r>
              <a:rPr lang="en-US" sz="4999" b="1" spc="-49" dirty="0">
                <a:solidFill>
                  <a:srgbClr val="2A6E8C"/>
                </a:solidFill>
                <a:latin typeface="Inter Bold"/>
                <a:ea typeface="Inter Bold"/>
                <a:cs typeface="Inter Bold"/>
                <a:sym typeface="Inter Bold"/>
              </a:rPr>
              <a:t>VALOR DEL CRE Y USO RM 2598/23 Y 556/25 </a:t>
            </a:r>
          </a:p>
        </p:txBody>
      </p:sp>
      <p:grpSp>
        <p:nvGrpSpPr>
          <p:cNvPr id="26" name="Group 26"/>
          <p:cNvGrpSpPr/>
          <p:nvPr/>
        </p:nvGrpSpPr>
        <p:grpSpPr>
          <a:xfrm>
            <a:off x="2576440" y="4963664"/>
            <a:ext cx="525258" cy="262629"/>
            <a:chOff x="0" y="0"/>
            <a:chExt cx="812800" cy="406400"/>
          </a:xfrm>
        </p:grpSpPr>
        <p:sp>
          <p:nvSpPr>
            <p:cNvPr id="27" name="Freeform 27"/>
            <p:cNvSpPr/>
            <p:nvPr/>
          </p:nvSpPr>
          <p:spPr>
            <a:xfrm>
              <a:off x="0" y="0"/>
              <a:ext cx="812800" cy="406400"/>
            </a:xfrm>
            <a:custGeom>
              <a:avLst/>
              <a:gdLst/>
              <a:ahLst/>
              <a:cxnLst/>
              <a:rect l="l" t="t" r="r" b="b"/>
              <a:pathLst>
                <a:path w="812800" h="406400">
                  <a:moveTo>
                    <a:pt x="609600" y="0"/>
                  </a:moveTo>
                  <a:lnTo>
                    <a:pt x="0" y="0"/>
                  </a:lnTo>
                  <a:lnTo>
                    <a:pt x="0" y="406400"/>
                  </a:lnTo>
                  <a:lnTo>
                    <a:pt x="609600" y="406400"/>
                  </a:lnTo>
                  <a:lnTo>
                    <a:pt x="812800" y="203200"/>
                  </a:lnTo>
                  <a:lnTo>
                    <a:pt x="609600" y="0"/>
                  </a:lnTo>
                  <a:close/>
                </a:path>
              </a:pathLst>
            </a:custGeom>
            <a:solidFill>
              <a:srgbClr val="2A6E8C"/>
            </a:solidFill>
          </p:spPr>
          <p:txBody>
            <a:bodyPr/>
            <a:lstStyle/>
            <a:p>
              <a:endParaRPr lang="es-AR"/>
            </a:p>
          </p:txBody>
        </p:sp>
        <p:sp>
          <p:nvSpPr>
            <p:cNvPr id="28" name="TextBox 28"/>
            <p:cNvSpPr txBox="1"/>
            <p:nvPr/>
          </p:nvSpPr>
          <p:spPr>
            <a:xfrm>
              <a:off x="0" y="-57150"/>
              <a:ext cx="698500" cy="46355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472"/>
                </a:lnSpc>
              </a:pPr>
              <a:endParaRPr/>
            </a:p>
          </p:txBody>
        </p:sp>
      </p:grpSp>
      <p:grpSp>
        <p:nvGrpSpPr>
          <p:cNvPr id="29" name="Group 29"/>
          <p:cNvGrpSpPr/>
          <p:nvPr/>
        </p:nvGrpSpPr>
        <p:grpSpPr>
          <a:xfrm>
            <a:off x="2576440" y="6231764"/>
            <a:ext cx="525258" cy="262629"/>
            <a:chOff x="0" y="0"/>
            <a:chExt cx="812800" cy="406400"/>
          </a:xfrm>
        </p:grpSpPr>
        <p:sp>
          <p:nvSpPr>
            <p:cNvPr id="30" name="Freeform 30"/>
            <p:cNvSpPr/>
            <p:nvPr/>
          </p:nvSpPr>
          <p:spPr>
            <a:xfrm>
              <a:off x="0" y="0"/>
              <a:ext cx="812800" cy="406400"/>
            </a:xfrm>
            <a:custGeom>
              <a:avLst/>
              <a:gdLst/>
              <a:ahLst/>
              <a:cxnLst/>
              <a:rect l="l" t="t" r="r" b="b"/>
              <a:pathLst>
                <a:path w="812800" h="406400">
                  <a:moveTo>
                    <a:pt x="609600" y="0"/>
                  </a:moveTo>
                  <a:lnTo>
                    <a:pt x="0" y="0"/>
                  </a:lnTo>
                  <a:lnTo>
                    <a:pt x="0" y="406400"/>
                  </a:lnTo>
                  <a:lnTo>
                    <a:pt x="609600" y="406400"/>
                  </a:lnTo>
                  <a:lnTo>
                    <a:pt x="812800" y="203200"/>
                  </a:lnTo>
                  <a:lnTo>
                    <a:pt x="609600" y="0"/>
                  </a:lnTo>
                  <a:close/>
                </a:path>
              </a:pathLst>
            </a:custGeom>
            <a:solidFill>
              <a:srgbClr val="2A6E8C"/>
            </a:solidFill>
          </p:spPr>
          <p:txBody>
            <a:bodyPr/>
            <a:lstStyle/>
            <a:p>
              <a:endParaRPr lang="es-AR"/>
            </a:p>
          </p:txBody>
        </p:sp>
        <p:sp>
          <p:nvSpPr>
            <p:cNvPr id="31" name="TextBox 31"/>
            <p:cNvSpPr txBox="1"/>
            <p:nvPr/>
          </p:nvSpPr>
          <p:spPr>
            <a:xfrm>
              <a:off x="0" y="-57150"/>
              <a:ext cx="698500" cy="46355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472"/>
                </a:lnSpc>
              </a:pPr>
              <a:endParaRPr/>
            </a:p>
          </p:txBody>
        </p:sp>
      </p:grpSp>
      <p:grpSp>
        <p:nvGrpSpPr>
          <p:cNvPr id="32" name="Group 32"/>
          <p:cNvGrpSpPr/>
          <p:nvPr/>
        </p:nvGrpSpPr>
        <p:grpSpPr>
          <a:xfrm>
            <a:off x="2568641" y="7452940"/>
            <a:ext cx="525258" cy="262629"/>
            <a:chOff x="0" y="0"/>
            <a:chExt cx="812800" cy="406400"/>
          </a:xfrm>
        </p:grpSpPr>
        <p:sp>
          <p:nvSpPr>
            <p:cNvPr id="33" name="Freeform 33"/>
            <p:cNvSpPr/>
            <p:nvPr/>
          </p:nvSpPr>
          <p:spPr>
            <a:xfrm>
              <a:off x="0" y="0"/>
              <a:ext cx="812800" cy="406400"/>
            </a:xfrm>
            <a:custGeom>
              <a:avLst/>
              <a:gdLst/>
              <a:ahLst/>
              <a:cxnLst/>
              <a:rect l="l" t="t" r="r" b="b"/>
              <a:pathLst>
                <a:path w="812800" h="406400">
                  <a:moveTo>
                    <a:pt x="609600" y="0"/>
                  </a:moveTo>
                  <a:lnTo>
                    <a:pt x="0" y="0"/>
                  </a:lnTo>
                  <a:lnTo>
                    <a:pt x="0" y="406400"/>
                  </a:lnTo>
                  <a:lnTo>
                    <a:pt x="609600" y="406400"/>
                  </a:lnTo>
                  <a:lnTo>
                    <a:pt x="812800" y="203200"/>
                  </a:lnTo>
                  <a:lnTo>
                    <a:pt x="609600" y="0"/>
                  </a:lnTo>
                  <a:close/>
                </a:path>
              </a:pathLst>
            </a:custGeom>
            <a:solidFill>
              <a:srgbClr val="2A6E8C"/>
            </a:solidFill>
          </p:spPr>
          <p:txBody>
            <a:bodyPr/>
            <a:lstStyle/>
            <a:p>
              <a:endParaRPr lang="es-AR"/>
            </a:p>
          </p:txBody>
        </p:sp>
        <p:sp>
          <p:nvSpPr>
            <p:cNvPr id="34" name="TextBox 34"/>
            <p:cNvSpPr txBox="1"/>
            <p:nvPr/>
          </p:nvSpPr>
          <p:spPr>
            <a:xfrm>
              <a:off x="0" y="-57150"/>
              <a:ext cx="698500" cy="46355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472"/>
                </a:lnSpc>
              </a:pPr>
              <a:endParaRPr/>
            </a:p>
          </p:txBody>
        </p:sp>
      </p:grp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6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7189561" y="9117414"/>
            <a:ext cx="3908878" cy="1169586"/>
          </a:xfrm>
          <a:custGeom>
            <a:avLst/>
            <a:gdLst/>
            <a:ahLst/>
            <a:cxnLst/>
            <a:rect l="l" t="t" r="r" b="b"/>
            <a:pathLst>
              <a:path w="3908878" h="1169586">
                <a:moveTo>
                  <a:pt x="0" y="0"/>
                </a:moveTo>
                <a:lnTo>
                  <a:pt x="3908878" y="0"/>
                </a:lnTo>
                <a:lnTo>
                  <a:pt x="3908878" y="1169586"/>
                </a:lnTo>
                <a:lnTo>
                  <a:pt x="0" y="1169586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s-AR"/>
          </a:p>
        </p:txBody>
      </p:sp>
      <p:grpSp>
        <p:nvGrpSpPr>
          <p:cNvPr id="3" name="Group 3"/>
          <p:cNvGrpSpPr/>
          <p:nvPr/>
        </p:nvGrpSpPr>
        <p:grpSpPr>
          <a:xfrm>
            <a:off x="576001" y="2756840"/>
            <a:ext cx="2108099" cy="1500507"/>
            <a:chOff x="0" y="0"/>
            <a:chExt cx="856543" cy="609672"/>
          </a:xfrm>
        </p:grpSpPr>
        <p:sp>
          <p:nvSpPr>
            <p:cNvPr id="4" name="Freeform 4"/>
            <p:cNvSpPr/>
            <p:nvPr/>
          </p:nvSpPr>
          <p:spPr>
            <a:xfrm>
              <a:off x="0" y="0"/>
              <a:ext cx="856543" cy="609672"/>
            </a:xfrm>
            <a:custGeom>
              <a:avLst/>
              <a:gdLst/>
              <a:ahLst/>
              <a:cxnLst/>
              <a:rect l="l" t="t" r="r" b="b"/>
              <a:pathLst>
                <a:path w="856543" h="609672">
                  <a:moveTo>
                    <a:pt x="120514" y="0"/>
                  </a:moveTo>
                  <a:lnTo>
                    <a:pt x="736029" y="0"/>
                  </a:lnTo>
                  <a:cubicBezTo>
                    <a:pt x="767992" y="0"/>
                    <a:pt x="798645" y="12697"/>
                    <a:pt x="821246" y="35298"/>
                  </a:cubicBezTo>
                  <a:cubicBezTo>
                    <a:pt x="843846" y="57899"/>
                    <a:pt x="856543" y="88552"/>
                    <a:pt x="856543" y="120514"/>
                  </a:cubicBezTo>
                  <a:lnTo>
                    <a:pt x="856543" y="489158"/>
                  </a:lnTo>
                  <a:cubicBezTo>
                    <a:pt x="856543" y="555716"/>
                    <a:pt x="802587" y="609672"/>
                    <a:pt x="736029" y="609672"/>
                  </a:cubicBezTo>
                  <a:lnTo>
                    <a:pt x="120514" y="609672"/>
                  </a:lnTo>
                  <a:cubicBezTo>
                    <a:pt x="53956" y="609672"/>
                    <a:pt x="0" y="555716"/>
                    <a:pt x="0" y="489158"/>
                  </a:cubicBezTo>
                  <a:lnTo>
                    <a:pt x="0" y="120514"/>
                  </a:lnTo>
                  <a:cubicBezTo>
                    <a:pt x="0" y="53956"/>
                    <a:pt x="53956" y="0"/>
                    <a:pt x="120514" y="0"/>
                  </a:cubicBezTo>
                  <a:close/>
                </a:path>
              </a:pathLst>
            </a:custGeom>
            <a:solidFill>
              <a:srgbClr val="2A6E8C"/>
            </a:solidFill>
          </p:spPr>
          <p:txBody>
            <a:bodyPr/>
            <a:lstStyle/>
            <a:p>
              <a:endParaRPr lang="es-AR"/>
            </a:p>
          </p:txBody>
        </p:sp>
        <p:sp>
          <p:nvSpPr>
            <p:cNvPr id="5" name="TextBox 5"/>
            <p:cNvSpPr txBox="1"/>
            <p:nvPr/>
          </p:nvSpPr>
          <p:spPr>
            <a:xfrm>
              <a:off x="0" y="-57150"/>
              <a:ext cx="856543" cy="666822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472"/>
                </a:lnSpc>
              </a:pPr>
              <a:endParaRPr/>
            </a:p>
          </p:txBody>
        </p:sp>
      </p:grpSp>
      <p:grpSp>
        <p:nvGrpSpPr>
          <p:cNvPr id="6" name="Group 6"/>
          <p:cNvGrpSpPr/>
          <p:nvPr/>
        </p:nvGrpSpPr>
        <p:grpSpPr>
          <a:xfrm>
            <a:off x="0" y="1039906"/>
            <a:ext cx="18288000" cy="617405"/>
            <a:chOff x="0" y="0"/>
            <a:chExt cx="24384000" cy="823207"/>
          </a:xfrm>
        </p:grpSpPr>
        <p:grpSp>
          <p:nvGrpSpPr>
            <p:cNvPr id="7" name="Group 7"/>
            <p:cNvGrpSpPr/>
            <p:nvPr/>
          </p:nvGrpSpPr>
          <p:grpSpPr>
            <a:xfrm>
              <a:off x="0" y="0"/>
              <a:ext cx="24384000" cy="274402"/>
              <a:chOff x="0" y="0"/>
              <a:chExt cx="6384251" cy="71844"/>
            </a:xfrm>
          </p:grpSpPr>
          <p:sp>
            <p:nvSpPr>
              <p:cNvPr id="8" name="Freeform 8"/>
              <p:cNvSpPr/>
              <p:nvPr/>
            </p:nvSpPr>
            <p:spPr>
              <a:xfrm>
                <a:off x="0" y="0"/>
                <a:ext cx="6384251" cy="71844"/>
              </a:xfrm>
              <a:custGeom>
                <a:avLst/>
                <a:gdLst/>
                <a:ahLst/>
                <a:cxnLst/>
                <a:rect l="l" t="t" r="r" b="b"/>
                <a:pathLst>
                  <a:path w="6384251" h="71844">
                    <a:moveTo>
                      <a:pt x="0" y="0"/>
                    </a:moveTo>
                    <a:lnTo>
                      <a:pt x="6384251" y="0"/>
                    </a:lnTo>
                    <a:lnTo>
                      <a:pt x="6384251" y="71844"/>
                    </a:lnTo>
                    <a:lnTo>
                      <a:pt x="0" y="71844"/>
                    </a:lnTo>
                    <a:close/>
                  </a:path>
                </a:pathLst>
              </a:custGeom>
              <a:solidFill>
                <a:srgbClr val="75AADB"/>
              </a:solidFill>
            </p:spPr>
            <p:txBody>
              <a:bodyPr/>
              <a:lstStyle/>
              <a:p>
                <a:endParaRPr lang="es-AR"/>
              </a:p>
            </p:txBody>
          </p:sp>
          <p:sp>
            <p:nvSpPr>
              <p:cNvPr id="9" name="TextBox 9"/>
              <p:cNvSpPr txBox="1"/>
              <p:nvPr/>
            </p:nvSpPr>
            <p:spPr>
              <a:xfrm>
                <a:off x="0" y="-38100"/>
                <a:ext cx="6384251" cy="109944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1865"/>
                  </a:lnSpc>
                </a:pPr>
                <a:endParaRPr/>
              </a:p>
            </p:txBody>
          </p:sp>
        </p:grpSp>
        <p:grpSp>
          <p:nvGrpSpPr>
            <p:cNvPr id="10" name="Group 10"/>
            <p:cNvGrpSpPr/>
            <p:nvPr/>
          </p:nvGrpSpPr>
          <p:grpSpPr>
            <a:xfrm>
              <a:off x="0" y="274402"/>
              <a:ext cx="24384000" cy="274402"/>
              <a:chOff x="0" y="0"/>
              <a:chExt cx="6384251" cy="71844"/>
            </a:xfrm>
          </p:grpSpPr>
          <p:sp>
            <p:nvSpPr>
              <p:cNvPr id="11" name="Freeform 11"/>
              <p:cNvSpPr/>
              <p:nvPr/>
            </p:nvSpPr>
            <p:spPr>
              <a:xfrm>
                <a:off x="0" y="0"/>
                <a:ext cx="6384251" cy="71844"/>
              </a:xfrm>
              <a:custGeom>
                <a:avLst/>
                <a:gdLst/>
                <a:ahLst/>
                <a:cxnLst/>
                <a:rect l="l" t="t" r="r" b="b"/>
                <a:pathLst>
                  <a:path w="6384251" h="71844">
                    <a:moveTo>
                      <a:pt x="0" y="0"/>
                    </a:moveTo>
                    <a:lnTo>
                      <a:pt x="6384251" y="0"/>
                    </a:lnTo>
                    <a:lnTo>
                      <a:pt x="6384251" y="71844"/>
                    </a:lnTo>
                    <a:lnTo>
                      <a:pt x="0" y="71844"/>
                    </a:lnTo>
                    <a:close/>
                  </a:path>
                </a:pathLst>
              </a:custGeom>
              <a:solidFill>
                <a:srgbClr val="FFFFFF"/>
              </a:solidFill>
            </p:spPr>
            <p:txBody>
              <a:bodyPr/>
              <a:lstStyle/>
              <a:p>
                <a:endParaRPr lang="es-AR"/>
              </a:p>
            </p:txBody>
          </p:sp>
          <p:sp>
            <p:nvSpPr>
              <p:cNvPr id="12" name="TextBox 12"/>
              <p:cNvSpPr txBox="1"/>
              <p:nvPr/>
            </p:nvSpPr>
            <p:spPr>
              <a:xfrm>
                <a:off x="0" y="-38100"/>
                <a:ext cx="6384251" cy="109944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1865"/>
                  </a:lnSpc>
                </a:pPr>
                <a:endParaRPr/>
              </a:p>
            </p:txBody>
          </p:sp>
        </p:grpSp>
        <p:grpSp>
          <p:nvGrpSpPr>
            <p:cNvPr id="13" name="Group 13"/>
            <p:cNvGrpSpPr/>
            <p:nvPr/>
          </p:nvGrpSpPr>
          <p:grpSpPr>
            <a:xfrm>
              <a:off x="0" y="548805"/>
              <a:ext cx="24384000" cy="274402"/>
              <a:chOff x="0" y="0"/>
              <a:chExt cx="6384251" cy="71844"/>
            </a:xfrm>
          </p:grpSpPr>
          <p:sp>
            <p:nvSpPr>
              <p:cNvPr id="14" name="Freeform 14"/>
              <p:cNvSpPr/>
              <p:nvPr/>
            </p:nvSpPr>
            <p:spPr>
              <a:xfrm>
                <a:off x="0" y="0"/>
                <a:ext cx="6384251" cy="71844"/>
              </a:xfrm>
              <a:custGeom>
                <a:avLst/>
                <a:gdLst/>
                <a:ahLst/>
                <a:cxnLst/>
                <a:rect l="l" t="t" r="r" b="b"/>
                <a:pathLst>
                  <a:path w="6384251" h="71844">
                    <a:moveTo>
                      <a:pt x="0" y="0"/>
                    </a:moveTo>
                    <a:lnTo>
                      <a:pt x="6384251" y="0"/>
                    </a:lnTo>
                    <a:lnTo>
                      <a:pt x="6384251" y="71844"/>
                    </a:lnTo>
                    <a:lnTo>
                      <a:pt x="0" y="71844"/>
                    </a:lnTo>
                    <a:close/>
                  </a:path>
                </a:pathLst>
              </a:custGeom>
              <a:solidFill>
                <a:srgbClr val="75AADB"/>
              </a:solidFill>
            </p:spPr>
            <p:txBody>
              <a:bodyPr/>
              <a:lstStyle/>
              <a:p>
                <a:endParaRPr lang="es-AR"/>
              </a:p>
            </p:txBody>
          </p:sp>
          <p:sp>
            <p:nvSpPr>
              <p:cNvPr id="15" name="TextBox 15"/>
              <p:cNvSpPr txBox="1"/>
              <p:nvPr/>
            </p:nvSpPr>
            <p:spPr>
              <a:xfrm>
                <a:off x="0" y="-38100"/>
                <a:ext cx="6384251" cy="109944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1865"/>
                  </a:lnSpc>
                </a:pPr>
                <a:endParaRPr/>
              </a:p>
            </p:txBody>
          </p:sp>
        </p:grpSp>
      </p:grpSp>
      <p:sp>
        <p:nvSpPr>
          <p:cNvPr id="16" name="TextBox 16"/>
          <p:cNvSpPr txBox="1"/>
          <p:nvPr/>
        </p:nvSpPr>
        <p:spPr>
          <a:xfrm>
            <a:off x="3266363" y="2380921"/>
            <a:ext cx="13992937" cy="4222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l">
              <a:lnSpc>
                <a:spcPts val="3499"/>
              </a:lnSpc>
              <a:spcBef>
                <a:spcPct val="0"/>
              </a:spcBef>
            </a:pPr>
            <a:r>
              <a:rPr lang="en-US" sz="2499" b="1">
                <a:solidFill>
                  <a:srgbClr val="2A6E8C"/>
                </a:solidFill>
                <a:latin typeface="Inter Bold"/>
                <a:ea typeface="Inter Bold"/>
                <a:cs typeface="Inter Bold"/>
                <a:sym typeface="Inter Bold"/>
              </a:rPr>
              <a:t>120</a:t>
            </a:r>
            <a:r>
              <a:rPr lang="en-US" sz="2499" b="1" u="none" strike="noStrike">
                <a:solidFill>
                  <a:srgbClr val="2A6E8C"/>
                </a:solidFill>
                <a:latin typeface="Inter Bold"/>
                <a:ea typeface="Inter Bold"/>
                <a:cs typeface="Inter Bold"/>
                <a:sym typeface="Inter Bold"/>
              </a:rPr>
              <a:t> CRE, 2 años mínimos.</a:t>
            </a:r>
          </a:p>
        </p:txBody>
      </p:sp>
      <p:sp>
        <p:nvSpPr>
          <p:cNvPr id="17" name="TextBox 17"/>
          <p:cNvSpPr txBox="1"/>
          <p:nvPr/>
        </p:nvSpPr>
        <p:spPr>
          <a:xfrm>
            <a:off x="2955342" y="5049947"/>
            <a:ext cx="17116950" cy="4222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539749" lvl="1" indent="-269875" algn="just">
              <a:lnSpc>
                <a:spcPts val="3499"/>
              </a:lnSpc>
              <a:spcBef>
                <a:spcPct val="0"/>
              </a:spcBef>
              <a:buFont typeface="Arial"/>
              <a:buChar char="•"/>
            </a:pPr>
            <a:r>
              <a:rPr lang="en-US" sz="2499">
                <a:solidFill>
                  <a:srgbClr val="2A6E8C"/>
                </a:solidFill>
                <a:latin typeface="Inter"/>
                <a:ea typeface="Inter"/>
                <a:cs typeface="Inter"/>
                <a:sym typeface="Inter"/>
              </a:rPr>
              <a:t>L</a:t>
            </a:r>
            <a:r>
              <a:rPr lang="en-US" sz="2499" u="none" strike="noStrike">
                <a:solidFill>
                  <a:srgbClr val="2A6E8C"/>
                </a:solidFill>
                <a:latin typeface="Inter"/>
                <a:ea typeface="Inter"/>
                <a:cs typeface="Inter"/>
                <a:sym typeface="Inter"/>
              </a:rPr>
              <a:t>as horas de interacción pedagógica se establecerán en un mínimo de 2.100 horas.</a:t>
            </a:r>
          </a:p>
        </p:txBody>
      </p:sp>
      <p:sp>
        <p:nvSpPr>
          <p:cNvPr id="18" name="TextBox 18"/>
          <p:cNvSpPr txBox="1"/>
          <p:nvPr/>
        </p:nvSpPr>
        <p:spPr>
          <a:xfrm>
            <a:off x="2955342" y="5615097"/>
            <a:ext cx="14213827" cy="30511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539749" lvl="1" indent="-269875" algn="just">
              <a:lnSpc>
                <a:spcPts val="3499"/>
              </a:lnSpc>
              <a:spcBef>
                <a:spcPct val="0"/>
              </a:spcBef>
              <a:buFont typeface="Arial"/>
              <a:buChar char="•"/>
            </a:pPr>
            <a:r>
              <a:rPr lang="en-US" sz="2499">
                <a:solidFill>
                  <a:srgbClr val="2A6E8C"/>
                </a:solidFill>
                <a:latin typeface="Inter"/>
                <a:ea typeface="Inter"/>
                <a:cs typeface="Inter"/>
                <a:sym typeface="Inter"/>
              </a:rPr>
              <a:t>Las carreras del art. 43 de la LES deberán hacer la c</a:t>
            </a:r>
            <a:r>
              <a:rPr lang="en-US" sz="2499" u="none" strike="noStrike">
                <a:solidFill>
                  <a:srgbClr val="2A6E8C"/>
                </a:solidFill>
                <a:latin typeface="Inter"/>
                <a:ea typeface="Inter"/>
                <a:cs typeface="Inter"/>
                <a:sym typeface="Inter"/>
              </a:rPr>
              <a:t>onversión al SACAU, teniendo como referencia las cargas horarias de interacción docente-estudiantes y la duración establecida en los estándares correspondientes, resguardando la habilitación profesional para las actividades reservadas que correspondan. La elaboración de nuevos estándares se recomienda que </a:t>
            </a:r>
            <a:r>
              <a:rPr lang="en-US" sz="2499" b="1" u="none" strike="noStrike">
                <a:solidFill>
                  <a:srgbClr val="2A6E8C"/>
                </a:solidFill>
                <a:latin typeface="Inter Bold"/>
                <a:ea typeface="Inter Bold"/>
                <a:cs typeface="Inter Bold"/>
                <a:sym typeface="Inter Bold"/>
              </a:rPr>
              <a:t>tiendan a adecuar la duración y carga horaria a lo establecido en el punto anterior</a:t>
            </a:r>
            <a:r>
              <a:rPr lang="en-US" sz="2499" u="none" strike="noStrike">
                <a:solidFill>
                  <a:srgbClr val="2A6E8C"/>
                </a:solidFill>
                <a:latin typeface="Inter"/>
                <a:ea typeface="Inter"/>
                <a:cs typeface="Inter"/>
                <a:sym typeface="Inter"/>
              </a:rPr>
              <a:t>, siempre y cuando no vulneren la formación necesaria para la habilitación profesional correspondiente. </a:t>
            </a:r>
          </a:p>
        </p:txBody>
      </p:sp>
      <p:sp>
        <p:nvSpPr>
          <p:cNvPr id="19" name="TextBox 19"/>
          <p:cNvSpPr txBox="1"/>
          <p:nvPr/>
        </p:nvSpPr>
        <p:spPr>
          <a:xfrm>
            <a:off x="4082828" y="407480"/>
            <a:ext cx="16100018" cy="24498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l">
              <a:lnSpc>
                <a:spcPts val="1835"/>
              </a:lnSpc>
              <a:spcBef>
                <a:spcPct val="0"/>
              </a:spcBef>
            </a:pPr>
            <a:r>
              <a:rPr lang="en-US" sz="1699" spc="-16">
                <a:solidFill>
                  <a:srgbClr val="2A6E8C"/>
                </a:solidFill>
                <a:latin typeface="Inter"/>
                <a:ea typeface="Inter"/>
                <a:cs typeface="Inter"/>
                <a:sym typeface="Inter"/>
              </a:rPr>
              <a:t>PARTE 1 ¿QUÉ ES UN CRE? ¿CÓMO INFLUYE EL VALOR DEL CRE EN LAS DECISIONES A TOMAR? </a:t>
            </a:r>
          </a:p>
        </p:txBody>
      </p:sp>
      <p:sp>
        <p:nvSpPr>
          <p:cNvPr id="20" name="TextBox 20"/>
          <p:cNvSpPr txBox="1"/>
          <p:nvPr/>
        </p:nvSpPr>
        <p:spPr>
          <a:xfrm>
            <a:off x="2147532" y="1029522"/>
            <a:ext cx="14159268" cy="695324"/>
          </a:xfrm>
          <a:prstGeom prst="rect">
            <a:avLst/>
          </a:prstGeom>
          <a:solidFill>
            <a:srgbClr val="F6F7F7"/>
          </a:solidFill>
        </p:spPr>
        <p:txBody>
          <a:bodyPr wrap="square" lIns="0" tIns="0" rIns="0" bIns="0" rtlCol="0" anchor="t">
            <a:spAutoFit/>
          </a:bodyPr>
          <a:lstStyle/>
          <a:p>
            <a:pPr marL="0" lvl="0" indent="0" algn="l">
              <a:lnSpc>
                <a:spcPts val="5399"/>
              </a:lnSpc>
              <a:spcBef>
                <a:spcPct val="0"/>
              </a:spcBef>
            </a:pPr>
            <a:r>
              <a:rPr lang="en-US" sz="4999" b="1" spc="-49" dirty="0">
                <a:solidFill>
                  <a:srgbClr val="2A6E8C"/>
                </a:solidFill>
                <a:latin typeface="Inter Bold"/>
                <a:ea typeface="Inter Bold"/>
                <a:cs typeface="Inter Bold"/>
                <a:sym typeface="Inter Bold"/>
              </a:rPr>
              <a:t>VALOR DEL CRE Y USO RM 2598/23 Y 556/25 </a:t>
            </a:r>
          </a:p>
        </p:txBody>
      </p:sp>
      <p:sp>
        <p:nvSpPr>
          <p:cNvPr id="21" name="TextBox 21"/>
          <p:cNvSpPr txBox="1"/>
          <p:nvPr/>
        </p:nvSpPr>
        <p:spPr>
          <a:xfrm>
            <a:off x="862292" y="3142921"/>
            <a:ext cx="1750837" cy="63880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just">
              <a:lnSpc>
                <a:spcPts val="2590"/>
              </a:lnSpc>
              <a:spcBef>
                <a:spcPct val="0"/>
              </a:spcBef>
            </a:pPr>
            <a:r>
              <a:rPr lang="en-US" sz="1850" b="1">
                <a:solidFill>
                  <a:srgbClr val="FFFFFF"/>
                </a:solidFill>
                <a:latin typeface="Inter Bold"/>
                <a:ea typeface="Inter Bold"/>
                <a:cs typeface="Inter Bold"/>
                <a:sym typeface="Inter Bold"/>
              </a:rPr>
              <a:t>CARRERAS DE PRE GRADO</a:t>
            </a:r>
          </a:p>
        </p:txBody>
      </p:sp>
      <p:sp>
        <p:nvSpPr>
          <p:cNvPr id="22" name="TextBox 22"/>
          <p:cNvSpPr txBox="1"/>
          <p:nvPr/>
        </p:nvSpPr>
        <p:spPr>
          <a:xfrm>
            <a:off x="2955342" y="2946071"/>
            <a:ext cx="13992937" cy="4222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539749" lvl="1" indent="-269875" algn="just">
              <a:lnSpc>
                <a:spcPts val="3499"/>
              </a:lnSpc>
              <a:spcBef>
                <a:spcPct val="0"/>
              </a:spcBef>
              <a:buFont typeface="Arial"/>
              <a:buChar char="•"/>
            </a:pPr>
            <a:r>
              <a:rPr lang="en-US" sz="2499">
                <a:solidFill>
                  <a:srgbClr val="2A6E8C"/>
                </a:solidFill>
                <a:latin typeface="Inter"/>
                <a:ea typeface="Inter"/>
                <a:cs typeface="Inter"/>
                <a:sym typeface="Inter"/>
              </a:rPr>
              <a:t>Las horas</a:t>
            </a:r>
            <a:r>
              <a:rPr lang="en-US" sz="2499" u="none" strike="noStrike">
                <a:solidFill>
                  <a:srgbClr val="2A6E8C"/>
                </a:solidFill>
                <a:latin typeface="Inter"/>
                <a:ea typeface="Inter"/>
                <a:cs typeface="Inter"/>
                <a:sym typeface="Inter"/>
              </a:rPr>
              <a:t> de interacción pedagógica se establecerán en un mínimo de 1.100 hs</a:t>
            </a:r>
          </a:p>
        </p:txBody>
      </p:sp>
      <p:sp>
        <p:nvSpPr>
          <p:cNvPr id="23" name="TextBox 23"/>
          <p:cNvSpPr txBox="1"/>
          <p:nvPr/>
        </p:nvSpPr>
        <p:spPr>
          <a:xfrm>
            <a:off x="2955342" y="3551073"/>
            <a:ext cx="13992937" cy="4222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539749" lvl="1" indent="-269875" algn="just">
              <a:lnSpc>
                <a:spcPts val="3499"/>
              </a:lnSpc>
              <a:spcBef>
                <a:spcPct val="0"/>
              </a:spcBef>
              <a:buFont typeface="Arial"/>
              <a:buChar char="•"/>
            </a:pPr>
            <a:r>
              <a:rPr lang="en-US" sz="2499">
                <a:solidFill>
                  <a:srgbClr val="2A6E8C"/>
                </a:solidFill>
                <a:latin typeface="Inter"/>
                <a:ea typeface="Inter"/>
                <a:cs typeface="Inter"/>
                <a:sym typeface="Inter"/>
              </a:rPr>
              <a:t>Carreras</a:t>
            </a:r>
            <a:r>
              <a:rPr lang="en-US" sz="2499" u="none" strike="noStrike">
                <a:solidFill>
                  <a:srgbClr val="2A6E8C"/>
                </a:solidFill>
                <a:latin typeface="Inter"/>
                <a:ea typeface="Inter"/>
                <a:cs typeface="Inter"/>
                <a:sym typeface="Inter"/>
              </a:rPr>
              <a:t> de pregrado reguladas por el Estado: 180 CRE, mínimo 3 años </a:t>
            </a:r>
          </a:p>
        </p:txBody>
      </p:sp>
      <p:sp>
        <p:nvSpPr>
          <p:cNvPr id="24" name="TextBox 24"/>
          <p:cNvSpPr txBox="1"/>
          <p:nvPr/>
        </p:nvSpPr>
        <p:spPr>
          <a:xfrm>
            <a:off x="3266363" y="4484797"/>
            <a:ext cx="13992937" cy="4222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l">
              <a:lnSpc>
                <a:spcPts val="3499"/>
              </a:lnSpc>
              <a:spcBef>
                <a:spcPct val="0"/>
              </a:spcBef>
            </a:pPr>
            <a:r>
              <a:rPr lang="en-US" sz="2499" b="1">
                <a:solidFill>
                  <a:srgbClr val="2A6E8C"/>
                </a:solidFill>
                <a:latin typeface="Inter Bold"/>
                <a:ea typeface="Inter Bold"/>
                <a:cs typeface="Inter Bold"/>
                <a:sym typeface="Inter Bold"/>
              </a:rPr>
              <a:t>240</a:t>
            </a:r>
            <a:r>
              <a:rPr lang="en-US" sz="2499" b="1" u="none" strike="noStrike">
                <a:solidFill>
                  <a:srgbClr val="2A6E8C"/>
                </a:solidFill>
                <a:latin typeface="Inter Bold"/>
                <a:ea typeface="Inter Bold"/>
                <a:cs typeface="Inter Bold"/>
                <a:sym typeface="Inter Bold"/>
              </a:rPr>
              <a:t> CRE, 4 años, mínimos.</a:t>
            </a:r>
          </a:p>
        </p:txBody>
      </p:sp>
      <p:grpSp>
        <p:nvGrpSpPr>
          <p:cNvPr id="25" name="Group 25"/>
          <p:cNvGrpSpPr/>
          <p:nvPr/>
        </p:nvGrpSpPr>
        <p:grpSpPr>
          <a:xfrm>
            <a:off x="576001" y="5143500"/>
            <a:ext cx="2108099" cy="3522772"/>
            <a:chOff x="0" y="0"/>
            <a:chExt cx="856543" cy="1431341"/>
          </a:xfrm>
        </p:grpSpPr>
        <p:sp>
          <p:nvSpPr>
            <p:cNvPr id="26" name="Freeform 26"/>
            <p:cNvSpPr/>
            <p:nvPr/>
          </p:nvSpPr>
          <p:spPr>
            <a:xfrm>
              <a:off x="0" y="0"/>
              <a:ext cx="856543" cy="1431341"/>
            </a:xfrm>
            <a:custGeom>
              <a:avLst/>
              <a:gdLst/>
              <a:ahLst/>
              <a:cxnLst/>
              <a:rect l="l" t="t" r="r" b="b"/>
              <a:pathLst>
                <a:path w="856543" h="1431341">
                  <a:moveTo>
                    <a:pt x="120514" y="0"/>
                  </a:moveTo>
                  <a:lnTo>
                    <a:pt x="736029" y="0"/>
                  </a:lnTo>
                  <a:cubicBezTo>
                    <a:pt x="767992" y="0"/>
                    <a:pt x="798645" y="12697"/>
                    <a:pt x="821246" y="35298"/>
                  </a:cubicBezTo>
                  <a:cubicBezTo>
                    <a:pt x="843846" y="57899"/>
                    <a:pt x="856543" y="88552"/>
                    <a:pt x="856543" y="120514"/>
                  </a:cubicBezTo>
                  <a:lnTo>
                    <a:pt x="856543" y="1310826"/>
                  </a:lnTo>
                  <a:cubicBezTo>
                    <a:pt x="856543" y="1377385"/>
                    <a:pt x="802587" y="1431341"/>
                    <a:pt x="736029" y="1431341"/>
                  </a:cubicBezTo>
                  <a:lnTo>
                    <a:pt x="120514" y="1431341"/>
                  </a:lnTo>
                  <a:cubicBezTo>
                    <a:pt x="53956" y="1431341"/>
                    <a:pt x="0" y="1377385"/>
                    <a:pt x="0" y="1310826"/>
                  </a:cubicBezTo>
                  <a:lnTo>
                    <a:pt x="0" y="120514"/>
                  </a:lnTo>
                  <a:cubicBezTo>
                    <a:pt x="0" y="53956"/>
                    <a:pt x="53956" y="0"/>
                    <a:pt x="120514" y="0"/>
                  </a:cubicBezTo>
                  <a:close/>
                </a:path>
              </a:pathLst>
            </a:custGeom>
            <a:solidFill>
              <a:srgbClr val="2A6E8C"/>
            </a:solidFill>
          </p:spPr>
          <p:txBody>
            <a:bodyPr/>
            <a:lstStyle/>
            <a:p>
              <a:endParaRPr lang="es-AR"/>
            </a:p>
          </p:txBody>
        </p:sp>
        <p:sp>
          <p:nvSpPr>
            <p:cNvPr id="27" name="TextBox 27"/>
            <p:cNvSpPr txBox="1"/>
            <p:nvPr/>
          </p:nvSpPr>
          <p:spPr>
            <a:xfrm>
              <a:off x="0" y="-57150"/>
              <a:ext cx="856543" cy="1488491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472"/>
                </a:lnSpc>
              </a:pPr>
              <a:endParaRPr/>
            </a:p>
          </p:txBody>
        </p:sp>
      </p:grpSp>
      <p:sp>
        <p:nvSpPr>
          <p:cNvPr id="28" name="TextBox 28"/>
          <p:cNvSpPr txBox="1"/>
          <p:nvPr/>
        </p:nvSpPr>
        <p:spPr>
          <a:xfrm>
            <a:off x="964938" y="6462822"/>
            <a:ext cx="1545545" cy="7016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just">
              <a:lnSpc>
                <a:spcPts val="2800"/>
              </a:lnSpc>
            </a:pPr>
            <a:r>
              <a:rPr lang="en-US" sz="2000" b="1">
                <a:solidFill>
                  <a:srgbClr val="FFFFFF"/>
                </a:solidFill>
                <a:latin typeface="Inter Bold"/>
                <a:ea typeface="Inter Bold"/>
                <a:cs typeface="Inter Bold"/>
                <a:sym typeface="Inter Bold"/>
              </a:rPr>
              <a:t>CARRERAS </a:t>
            </a:r>
          </a:p>
          <a:p>
            <a:pPr marL="0" lvl="0" indent="0" algn="just">
              <a:lnSpc>
                <a:spcPts val="2800"/>
              </a:lnSpc>
              <a:spcBef>
                <a:spcPct val="0"/>
              </a:spcBef>
            </a:pPr>
            <a:r>
              <a:rPr lang="en-US" sz="2000" b="1">
                <a:solidFill>
                  <a:srgbClr val="FFFFFF"/>
                </a:solidFill>
                <a:latin typeface="Inter Bold"/>
                <a:ea typeface="Inter Bold"/>
                <a:cs typeface="Inter Bold"/>
                <a:sym typeface="Inter Bold"/>
              </a:rPr>
              <a:t>DE GRADO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6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0" y="1039906"/>
            <a:ext cx="18288000" cy="617405"/>
            <a:chOff x="0" y="0"/>
            <a:chExt cx="24384000" cy="823207"/>
          </a:xfrm>
        </p:grpSpPr>
        <p:grpSp>
          <p:nvGrpSpPr>
            <p:cNvPr id="3" name="Group 3"/>
            <p:cNvGrpSpPr/>
            <p:nvPr/>
          </p:nvGrpSpPr>
          <p:grpSpPr>
            <a:xfrm>
              <a:off x="0" y="0"/>
              <a:ext cx="24384000" cy="274402"/>
              <a:chOff x="0" y="0"/>
              <a:chExt cx="6384251" cy="71844"/>
            </a:xfrm>
          </p:grpSpPr>
          <p:sp>
            <p:nvSpPr>
              <p:cNvPr id="4" name="Freeform 4"/>
              <p:cNvSpPr/>
              <p:nvPr/>
            </p:nvSpPr>
            <p:spPr>
              <a:xfrm>
                <a:off x="0" y="0"/>
                <a:ext cx="6384251" cy="71844"/>
              </a:xfrm>
              <a:custGeom>
                <a:avLst/>
                <a:gdLst/>
                <a:ahLst/>
                <a:cxnLst/>
                <a:rect l="l" t="t" r="r" b="b"/>
                <a:pathLst>
                  <a:path w="6384251" h="71844">
                    <a:moveTo>
                      <a:pt x="0" y="0"/>
                    </a:moveTo>
                    <a:lnTo>
                      <a:pt x="6384251" y="0"/>
                    </a:lnTo>
                    <a:lnTo>
                      <a:pt x="6384251" y="71844"/>
                    </a:lnTo>
                    <a:lnTo>
                      <a:pt x="0" y="71844"/>
                    </a:lnTo>
                    <a:close/>
                  </a:path>
                </a:pathLst>
              </a:custGeom>
              <a:solidFill>
                <a:srgbClr val="75AADB"/>
              </a:solidFill>
            </p:spPr>
            <p:txBody>
              <a:bodyPr/>
              <a:lstStyle/>
              <a:p>
                <a:endParaRPr lang="es-AR"/>
              </a:p>
            </p:txBody>
          </p:sp>
          <p:sp>
            <p:nvSpPr>
              <p:cNvPr id="5" name="TextBox 5"/>
              <p:cNvSpPr txBox="1"/>
              <p:nvPr/>
            </p:nvSpPr>
            <p:spPr>
              <a:xfrm>
                <a:off x="0" y="-38100"/>
                <a:ext cx="6384251" cy="109944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1865"/>
                  </a:lnSpc>
                </a:pPr>
                <a:endParaRPr/>
              </a:p>
            </p:txBody>
          </p:sp>
        </p:grpSp>
        <p:grpSp>
          <p:nvGrpSpPr>
            <p:cNvPr id="6" name="Group 6"/>
            <p:cNvGrpSpPr/>
            <p:nvPr/>
          </p:nvGrpSpPr>
          <p:grpSpPr>
            <a:xfrm>
              <a:off x="0" y="274402"/>
              <a:ext cx="24384000" cy="274402"/>
              <a:chOff x="0" y="0"/>
              <a:chExt cx="6384251" cy="71844"/>
            </a:xfrm>
          </p:grpSpPr>
          <p:sp>
            <p:nvSpPr>
              <p:cNvPr id="7" name="Freeform 7"/>
              <p:cNvSpPr/>
              <p:nvPr/>
            </p:nvSpPr>
            <p:spPr>
              <a:xfrm>
                <a:off x="0" y="0"/>
                <a:ext cx="6384251" cy="71844"/>
              </a:xfrm>
              <a:custGeom>
                <a:avLst/>
                <a:gdLst/>
                <a:ahLst/>
                <a:cxnLst/>
                <a:rect l="l" t="t" r="r" b="b"/>
                <a:pathLst>
                  <a:path w="6384251" h="71844">
                    <a:moveTo>
                      <a:pt x="0" y="0"/>
                    </a:moveTo>
                    <a:lnTo>
                      <a:pt x="6384251" y="0"/>
                    </a:lnTo>
                    <a:lnTo>
                      <a:pt x="6384251" y="71844"/>
                    </a:lnTo>
                    <a:lnTo>
                      <a:pt x="0" y="71844"/>
                    </a:lnTo>
                    <a:close/>
                  </a:path>
                </a:pathLst>
              </a:custGeom>
              <a:solidFill>
                <a:srgbClr val="FFFFFF"/>
              </a:solidFill>
            </p:spPr>
            <p:txBody>
              <a:bodyPr/>
              <a:lstStyle/>
              <a:p>
                <a:endParaRPr lang="es-AR"/>
              </a:p>
            </p:txBody>
          </p:sp>
          <p:sp>
            <p:nvSpPr>
              <p:cNvPr id="8" name="TextBox 8"/>
              <p:cNvSpPr txBox="1"/>
              <p:nvPr/>
            </p:nvSpPr>
            <p:spPr>
              <a:xfrm>
                <a:off x="0" y="-38100"/>
                <a:ext cx="6384251" cy="109944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1865"/>
                  </a:lnSpc>
                </a:pPr>
                <a:endParaRPr/>
              </a:p>
            </p:txBody>
          </p:sp>
        </p:grpSp>
        <p:grpSp>
          <p:nvGrpSpPr>
            <p:cNvPr id="9" name="Group 9"/>
            <p:cNvGrpSpPr/>
            <p:nvPr/>
          </p:nvGrpSpPr>
          <p:grpSpPr>
            <a:xfrm>
              <a:off x="0" y="548805"/>
              <a:ext cx="24384000" cy="274402"/>
              <a:chOff x="0" y="0"/>
              <a:chExt cx="6384251" cy="71844"/>
            </a:xfrm>
          </p:grpSpPr>
          <p:sp>
            <p:nvSpPr>
              <p:cNvPr id="10" name="Freeform 10"/>
              <p:cNvSpPr/>
              <p:nvPr/>
            </p:nvSpPr>
            <p:spPr>
              <a:xfrm>
                <a:off x="0" y="0"/>
                <a:ext cx="6384251" cy="71844"/>
              </a:xfrm>
              <a:custGeom>
                <a:avLst/>
                <a:gdLst/>
                <a:ahLst/>
                <a:cxnLst/>
                <a:rect l="l" t="t" r="r" b="b"/>
                <a:pathLst>
                  <a:path w="6384251" h="71844">
                    <a:moveTo>
                      <a:pt x="0" y="0"/>
                    </a:moveTo>
                    <a:lnTo>
                      <a:pt x="6384251" y="0"/>
                    </a:lnTo>
                    <a:lnTo>
                      <a:pt x="6384251" y="71844"/>
                    </a:lnTo>
                    <a:lnTo>
                      <a:pt x="0" y="71844"/>
                    </a:lnTo>
                    <a:close/>
                  </a:path>
                </a:pathLst>
              </a:custGeom>
              <a:solidFill>
                <a:srgbClr val="75AADB"/>
              </a:solidFill>
            </p:spPr>
            <p:txBody>
              <a:bodyPr/>
              <a:lstStyle/>
              <a:p>
                <a:endParaRPr lang="es-AR"/>
              </a:p>
            </p:txBody>
          </p:sp>
          <p:sp>
            <p:nvSpPr>
              <p:cNvPr id="11" name="TextBox 11"/>
              <p:cNvSpPr txBox="1"/>
              <p:nvPr/>
            </p:nvSpPr>
            <p:spPr>
              <a:xfrm>
                <a:off x="0" y="-38100"/>
                <a:ext cx="6384251" cy="109944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1865"/>
                  </a:lnSpc>
                </a:pPr>
                <a:endParaRPr/>
              </a:p>
            </p:txBody>
          </p:sp>
        </p:grpSp>
      </p:grpSp>
      <p:sp>
        <p:nvSpPr>
          <p:cNvPr id="12" name="TextBox 12"/>
          <p:cNvSpPr txBox="1"/>
          <p:nvPr/>
        </p:nvSpPr>
        <p:spPr>
          <a:xfrm>
            <a:off x="5868007" y="1000301"/>
            <a:ext cx="6095394" cy="695324"/>
          </a:xfrm>
          <a:prstGeom prst="rect">
            <a:avLst/>
          </a:prstGeom>
          <a:solidFill>
            <a:srgbClr val="F6F7F7"/>
          </a:solidFill>
        </p:spPr>
        <p:txBody>
          <a:bodyPr wrap="square" lIns="0" tIns="0" rIns="0" bIns="0" rtlCol="0" anchor="t">
            <a:spAutoFit/>
          </a:bodyPr>
          <a:lstStyle/>
          <a:p>
            <a:pPr marL="0" lvl="0" indent="0" algn="l">
              <a:lnSpc>
                <a:spcPts val="5399"/>
              </a:lnSpc>
              <a:spcBef>
                <a:spcPct val="0"/>
              </a:spcBef>
            </a:pPr>
            <a:r>
              <a:rPr lang="en-US" sz="4999" b="1" spc="-49" dirty="0">
                <a:solidFill>
                  <a:srgbClr val="2A6E8C"/>
                </a:solidFill>
                <a:latin typeface="Inter Bold"/>
                <a:ea typeface="Inter Bold"/>
                <a:cs typeface="Inter Bold"/>
                <a:sym typeface="Inter Bold"/>
              </a:rPr>
              <a:t>AVANCES CODECE</a:t>
            </a:r>
          </a:p>
        </p:txBody>
      </p:sp>
      <p:sp>
        <p:nvSpPr>
          <p:cNvPr id="13" name="TextBox 13"/>
          <p:cNvSpPr txBox="1"/>
          <p:nvPr/>
        </p:nvSpPr>
        <p:spPr>
          <a:xfrm>
            <a:off x="2232468" y="2061561"/>
            <a:ext cx="18450008" cy="281006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4831"/>
              </a:lnSpc>
            </a:pPr>
            <a:r>
              <a:rPr lang="en-US" sz="3199" b="1">
                <a:solidFill>
                  <a:srgbClr val="2A6E8C"/>
                </a:solidFill>
                <a:latin typeface="Inter Bold"/>
                <a:ea typeface="Inter Bold"/>
                <a:cs typeface="Inter Bold"/>
                <a:sym typeface="Inter Bold"/>
              </a:rPr>
              <a:t>LAS ACTIVIDADES RESERVADAS TRACCIONAN LOS CONTENIDOS </a:t>
            </a:r>
          </a:p>
          <a:p>
            <a:pPr algn="l">
              <a:lnSpc>
                <a:spcPts val="4831"/>
              </a:lnSpc>
            </a:pPr>
            <a:endParaRPr lang="en-US" sz="3199" b="1">
              <a:solidFill>
                <a:srgbClr val="2A6E8C"/>
              </a:solidFill>
              <a:latin typeface="Inter Bold"/>
              <a:ea typeface="Inter Bold"/>
              <a:cs typeface="Inter Bold"/>
              <a:sym typeface="Inter Bold"/>
            </a:endParaRPr>
          </a:p>
          <a:p>
            <a:pPr algn="l">
              <a:lnSpc>
                <a:spcPts val="4831"/>
              </a:lnSpc>
            </a:pPr>
            <a:endParaRPr lang="en-US" sz="3199" b="1">
              <a:solidFill>
                <a:srgbClr val="2A6E8C"/>
              </a:solidFill>
              <a:latin typeface="Inter Bold"/>
              <a:ea typeface="Inter Bold"/>
              <a:cs typeface="Inter Bold"/>
              <a:sym typeface="Inter Bold"/>
            </a:endParaRPr>
          </a:p>
          <a:p>
            <a:pPr algn="l">
              <a:lnSpc>
                <a:spcPts val="8304"/>
              </a:lnSpc>
            </a:pPr>
            <a:endParaRPr lang="en-US" sz="3199" b="1">
              <a:solidFill>
                <a:srgbClr val="2A6E8C"/>
              </a:solidFill>
              <a:latin typeface="Inter Bold"/>
              <a:ea typeface="Inter Bold"/>
              <a:cs typeface="Inter Bold"/>
              <a:sym typeface="Inter Bold"/>
            </a:endParaRPr>
          </a:p>
        </p:txBody>
      </p:sp>
      <p:sp>
        <p:nvSpPr>
          <p:cNvPr id="14" name="TextBox 14"/>
          <p:cNvSpPr txBox="1"/>
          <p:nvPr/>
        </p:nvSpPr>
        <p:spPr>
          <a:xfrm>
            <a:off x="1028700" y="2914647"/>
            <a:ext cx="16230600" cy="692467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just">
              <a:lnSpc>
                <a:spcPts val="4649"/>
              </a:lnSpc>
            </a:pPr>
            <a:r>
              <a:rPr lang="en-US" sz="2499" b="1">
                <a:solidFill>
                  <a:srgbClr val="2A6E8C"/>
                </a:solidFill>
                <a:latin typeface="Inter Bold"/>
                <a:ea typeface="Inter Bold"/>
                <a:cs typeface="Inter Bold"/>
                <a:sym typeface="Inter Bold"/>
              </a:rPr>
              <a:t>I. Formación básica: </a:t>
            </a:r>
          </a:p>
          <a:p>
            <a:pPr algn="just">
              <a:lnSpc>
                <a:spcPts val="4649"/>
              </a:lnSpc>
            </a:pPr>
            <a:r>
              <a:rPr lang="en-US" sz="2499">
                <a:solidFill>
                  <a:srgbClr val="2A6E8C"/>
                </a:solidFill>
                <a:latin typeface="Inter"/>
                <a:ea typeface="Inter"/>
                <a:cs typeface="Inter"/>
                <a:sym typeface="Inter"/>
              </a:rPr>
              <a:t>1. Teoría económica. Oferta y demanda. Grandes agregados y cuentas nacionales. Política económica. </a:t>
            </a:r>
          </a:p>
          <a:p>
            <a:pPr algn="just">
              <a:lnSpc>
                <a:spcPts val="4649"/>
              </a:lnSpc>
            </a:pPr>
            <a:r>
              <a:rPr lang="en-US" sz="2499">
                <a:solidFill>
                  <a:srgbClr val="2A6E8C"/>
                </a:solidFill>
                <a:latin typeface="Inter"/>
                <a:ea typeface="Inter"/>
                <a:cs typeface="Inter"/>
                <a:sym typeface="Inter"/>
              </a:rPr>
              <a:t>2. Herramientas matemáticas. Estadística y otros métodos cuantitativos para la gestión. </a:t>
            </a:r>
          </a:p>
          <a:p>
            <a:pPr algn="just">
              <a:lnSpc>
                <a:spcPts val="4649"/>
              </a:lnSpc>
            </a:pPr>
            <a:r>
              <a:rPr lang="en-US" sz="2499">
                <a:solidFill>
                  <a:srgbClr val="2A6E8C"/>
                </a:solidFill>
                <a:latin typeface="Inter"/>
                <a:ea typeface="Inter"/>
                <a:cs typeface="Inter"/>
                <a:sym typeface="Inter"/>
              </a:rPr>
              <a:t>3. Derecho privado: Personas. Hechos y actos jurídicos. Obligaciones y contratos. </a:t>
            </a:r>
          </a:p>
          <a:p>
            <a:pPr algn="just">
              <a:lnSpc>
                <a:spcPts val="4649"/>
              </a:lnSpc>
            </a:pPr>
            <a:r>
              <a:rPr lang="en-US" sz="2499">
                <a:solidFill>
                  <a:srgbClr val="2A6E8C"/>
                </a:solidFill>
                <a:latin typeface="Inter"/>
                <a:ea typeface="Inter"/>
                <a:cs typeface="Inter"/>
                <a:sym typeface="Inter"/>
              </a:rPr>
              <a:t>4. Estado y gobierno. Actos y contratos administrativos. Procedimientos administrativos. </a:t>
            </a:r>
          </a:p>
          <a:p>
            <a:pPr algn="just">
              <a:lnSpc>
                <a:spcPts val="4649"/>
              </a:lnSpc>
            </a:pPr>
            <a:endParaRPr lang="en-US" sz="2499">
              <a:solidFill>
                <a:srgbClr val="2A6E8C"/>
              </a:solidFill>
              <a:latin typeface="Inter"/>
              <a:ea typeface="Inter"/>
              <a:cs typeface="Inter"/>
              <a:sym typeface="Inter"/>
            </a:endParaRPr>
          </a:p>
          <a:p>
            <a:pPr algn="just">
              <a:lnSpc>
                <a:spcPts val="4649"/>
              </a:lnSpc>
            </a:pPr>
            <a:r>
              <a:rPr lang="en-US" sz="2499" b="1">
                <a:solidFill>
                  <a:srgbClr val="2A6E8C"/>
                </a:solidFill>
                <a:latin typeface="Inter Bold"/>
                <a:ea typeface="Inter Bold"/>
                <a:cs typeface="Inter Bold"/>
                <a:sym typeface="Inter Bold"/>
              </a:rPr>
              <a:t>II. Formación profesional: </a:t>
            </a:r>
          </a:p>
          <a:p>
            <a:pPr algn="just">
              <a:lnSpc>
                <a:spcPts val="4649"/>
              </a:lnSpc>
            </a:pPr>
            <a:r>
              <a:rPr lang="en-US" sz="2499" b="1">
                <a:solidFill>
                  <a:srgbClr val="2A6E8C"/>
                </a:solidFill>
                <a:latin typeface="Inter Bold"/>
                <a:ea typeface="Inter Bold"/>
                <a:cs typeface="Inter Bold"/>
                <a:sym typeface="Inter Bold"/>
              </a:rPr>
              <a:t>a. Ética y habilidades directivas: </a:t>
            </a:r>
          </a:p>
          <a:p>
            <a:pPr algn="just">
              <a:lnSpc>
                <a:spcPts val="4649"/>
              </a:lnSpc>
            </a:pPr>
            <a:r>
              <a:rPr lang="en-US" sz="2499">
                <a:solidFill>
                  <a:srgbClr val="2A6E8C"/>
                </a:solidFill>
                <a:latin typeface="Inter"/>
                <a:ea typeface="Inter"/>
                <a:cs typeface="Inter"/>
                <a:sym typeface="Inter"/>
              </a:rPr>
              <a:t>5. Comportamiento organizacional. </a:t>
            </a:r>
          </a:p>
          <a:p>
            <a:pPr algn="just">
              <a:lnSpc>
                <a:spcPts val="4649"/>
              </a:lnSpc>
            </a:pPr>
            <a:r>
              <a:rPr lang="en-US" sz="2499">
                <a:solidFill>
                  <a:srgbClr val="2A6E8C"/>
                </a:solidFill>
                <a:latin typeface="Inter"/>
                <a:ea typeface="Inter"/>
                <a:cs typeface="Inter"/>
                <a:sym typeface="Inter"/>
              </a:rPr>
              <a:t>6. Ética y responsabilidad profesional. Responsabilidad social. </a:t>
            </a:r>
          </a:p>
          <a:p>
            <a:pPr algn="just">
              <a:lnSpc>
                <a:spcPts val="4649"/>
              </a:lnSpc>
            </a:pPr>
            <a:endParaRPr lang="en-US" sz="2499">
              <a:solidFill>
                <a:srgbClr val="2A6E8C"/>
              </a:solidFill>
              <a:latin typeface="Inter"/>
              <a:ea typeface="Inter"/>
              <a:cs typeface="Inter"/>
              <a:sym typeface="Inter"/>
            </a:endParaRPr>
          </a:p>
          <a:p>
            <a:pPr algn="just">
              <a:lnSpc>
                <a:spcPts val="4649"/>
              </a:lnSpc>
            </a:pPr>
            <a:endParaRPr lang="en-US" sz="2499">
              <a:solidFill>
                <a:srgbClr val="2A6E8C"/>
              </a:solidFill>
              <a:latin typeface="Inter"/>
              <a:ea typeface="Inter"/>
              <a:cs typeface="Inter"/>
              <a:sym typeface="Inter"/>
            </a:endParaRPr>
          </a:p>
        </p:txBody>
      </p:sp>
      <p:sp>
        <p:nvSpPr>
          <p:cNvPr id="15" name="Freeform 15"/>
          <p:cNvSpPr/>
          <p:nvPr/>
        </p:nvSpPr>
        <p:spPr>
          <a:xfrm>
            <a:off x="7189561" y="9117414"/>
            <a:ext cx="3908878" cy="1169586"/>
          </a:xfrm>
          <a:custGeom>
            <a:avLst/>
            <a:gdLst/>
            <a:ahLst/>
            <a:cxnLst/>
            <a:rect l="l" t="t" r="r" b="b"/>
            <a:pathLst>
              <a:path w="3908878" h="1169586">
                <a:moveTo>
                  <a:pt x="0" y="0"/>
                </a:moveTo>
                <a:lnTo>
                  <a:pt x="3908878" y="0"/>
                </a:lnTo>
                <a:lnTo>
                  <a:pt x="3908878" y="1169586"/>
                </a:lnTo>
                <a:lnTo>
                  <a:pt x="0" y="1169586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s-AR"/>
          </a:p>
        </p:txBody>
      </p:sp>
      <p:sp>
        <p:nvSpPr>
          <p:cNvPr id="16" name="TextBox 16"/>
          <p:cNvSpPr txBox="1"/>
          <p:nvPr/>
        </p:nvSpPr>
        <p:spPr>
          <a:xfrm>
            <a:off x="15703345" y="2071086"/>
            <a:ext cx="1975048" cy="51841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l">
              <a:lnSpc>
                <a:spcPts val="4228"/>
              </a:lnSpc>
              <a:spcBef>
                <a:spcPct val="0"/>
              </a:spcBef>
            </a:pPr>
            <a:r>
              <a:rPr lang="en-US" sz="2800" u="sng" dirty="0">
                <a:solidFill>
                  <a:srgbClr val="2A6E8C"/>
                </a:solidFill>
                <a:latin typeface="Inter"/>
                <a:ea typeface="Inter"/>
                <a:cs typeface="Inter"/>
                <a:sym typeface="Inter"/>
                <a:hlinkClick r:id="rId3" tooltip="https://www.coneau.gob.ar/archivos/resoluciones/RESOL3400-17.pdf"/>
              </a:rPr>
              <a:t>(</a:t>
            </a:r>
            <a:r>
              <a:rPr lang="en-US" sz="2800" u="sng" strike="noStrike" dirty="0">
                <a:solidFill>
                  <a:srgbClr val="2A6E8C"/>
                </a:solidFill>
                <a:latin typeface="Inter"/>
                <a:ea typeface="Inter"/>
                <a:cs typeface="Inter"/>
                <a:sym typeface="Inter"/>
                <a:hlinkClick r:id="rId3" tooltip="https://www.coneau.gob.ar/archivos/resoluciones/RESOL3400-17.pdf"/>
              </a:rPr>
              <a:t>Res. 3400)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6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0" y="1039906"/>
            <a:ext cx="18288000" cy="617405"/>
            <a:chOff x="0" y="0"/>
            <a:chExt cx="24384000" cy="823207"/>
          </a:xfrm>
        </p:grpSpPr>
        <p:grpSp>
          <p:nvGrpSpPr>
            <p:cNvPr id="3" name="Group 3"/>
            <p:cNvGrpSpPr/>
            <p:nvPr/>
          </p:nvGrpSpPr>
          <p:grpSpPr>
            <a:xfrm>
              <a:off x="0" y="0"/>
              <a:ext cx="24384000" cy="274402"/>
              <a:chOff x="0" y="0"/>
              <a:chExt cx="6384251" cy="71844"/>
            </a:xfrm>
          </p:grpSpPr>
          <p:sp>
            <p:nvSpPr>
              <p:cNvPr id="4" name="Freeform 4"/>
              <p:cNvSpPr/>
              <p:nvPr/>
            </p:nvSpPr>
            <p:spPr>
              <a:xfrm>
                <a:off x="0" y="0"/>
                <a:ext cx="6384251" cy="71844"/>
              </a:xfrm>
              <a:custGeom>
                <a:avLst/>
                <a:gdLst/>
                <a:ahLst/>
                <a:cxnLst/>
                <a:rect l="l" t="t" r="r" b="b"/>
                <a:pathLst>
                  <a:path w="6384251" h="71844">
                    <a:moveTo>
                      <a:pt x="0" y="0"/>
                    </a:moveTo>
                    <a:lnTo>
                      <a:pt x="6384251" y="0"/>
                    </a:lnTo>
                    <a:lnTo>
                      <a:pt x="6384251" y="71844"/>
                    </a:lnTo>
                    <a:lnTo>
                      <a:pt x="0" y="71844"/>
                    </a:lnTo>
                    <a:close/>
                  </a:path>
                </a:pathLst>
              </a:custGeom>
              <a:solidFill>
                <a:srgbClr val="75AADB"/>
              </a:solidFill>
            </p:spPr>
            <p:txBody>
              <a:bodyPr/>
              <a:lstStyle/>
              <a:p>
                <a:endParaRPr lang="es-AR"/>
              </a:p>
            </p:txBody>
          </p:sp>
          <p:sp>
            <p:nvSpPr>
              <p:cNvPr id="5" name="TextBox 5"/>
              <p:cNvSpPr txBox="1"/>
              <p:nvPr/>
            </p:nvSpPr>
            <p:spPr>
              <a:xfrm>
                <a:off x="0" y="-38100"/>
                <a:ext cx="6384251" cy="109944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1865"/>
                  </a:lnSpc>
                </a:pPr>
                <a:endParaRPr/>
              </a:p>
            </p:txBody>
          </p:sp>
        </p:grpSp>
        <p:grpSp>
          <p:nvGrpSpPr>
            <p:cNvPr id="6" name="Group 6"/>
            <p:cNvGrpSpPr/>
            <p:nvPr/>
          </p:nvGrpSpPr>
          <p:grpSpPr>
            <a:xfrm>
              <a:off x="0" y="274402"/>
              <a:ext cx="24384000" cy="274402"/>
              <a:chOff x="0" y="0"/>
              <a:chExt cx="6384251" cy="71844"/>
            </a:xfrm>
          </p:grpSpPr>
          <p:sp>
            <p:nvSpPr>
              <p:cNvPr id="7" name="Freeform 7"/>
              <p:cNvSpPr/>
              <p:nvPr/>
            </p:nvSpPr>
            <p:spPr>
              <a:xfrm>
                <a:off x="0" y="0"/>
                <a:ext cx="6384251" cy="71844"/>
              </a:xfrm>
              <a:custGeom>
                <a:avLst/>
                <a:gdLst/>
                <a:ahLst/>
                <a:cxnLst/>
                <a:rect l="l" t="t" r="r" b="b"/>
                <a:pathLst>
                  <a:path w="6384251" h="71844">
                    <a:moveTo>
                      <a:pt x="0" y="0"/>
                    </a:moveTo>
                    <a:lnTo>
                      <a:pt x="6384251" y="0"/>
                    </a:lnTo>
                    <a:lnTo>
                      <a:pt x="6384251" y="71844"/>
                    </a:lnTo>
                    <a:lnTo>
                      <a:pt x="0" y="71844"/>
                    </a:lnTo>
                    <a:close/>
                  </a:path>
                </a:pathLst>
              </a:custGeom>
              <a:solidFill>
                <a:srgbClr val="FFFFFF"/>
              </a:solidFill>
            </p:spPr>
            <p:txBody>
              <a:bodyPr/>
              <a:lstStyle/>
              <a:p>
                <a:endParaRPr lang="es-AR"/>
              </a:p>
            </p:txBody>
          </p:sp>
          <p:sp>
            <p:nvSpPr>
              <p:cNvPr id="8" name="TextBox 8"/>
              <p:cNvSpPr txBox="1"/>
              <p:nvPr/>
            </p:nvSpPr>
            <p:spPr>
              <a:xfrm>
                <a:off x="0" y="-38100"/>
                <a:ext cx="6384251" cy="109944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1865"/>
                  </a:lnSpc>
                </a:pPr>
                <a:endParaRPr/>
              </a:p>
            </p:txBody>
          </p:sp>
        </p:grpSp>
        <p:grpSp>
          <p:nvGrpSpPr>
            <p:cNvPr id="9" name="Group 9"/>
            <p:cNvGrpSpPr/>
            <p:nvPr/>
          </p:nvGrpSpPr>
          <p:grpSpPr>
            <a:xfrm>
              <a:off x="0" y="548805"/>
              <a:ext cx="24384000" cy="274402"/>
              <a:chOff x="0" y="0"/>
              <a:chExt cx="6384251" cy="71844"/>
            </a:xfrm>
          </p:grpSpPr>
          <p:sp>
            <p:nvSpPr>
              <p:cNvPr id="10" name="Freeform 10"/>
              <p:cNvSpPr/>
              <p:nvPr/>
            </p:nvSpPr>
            <p:spPr>
              <a:xfrm>
                <a:off x="0" y="0"/>
                <a:ext cx="6384251" cy="71844"/>
              </a:xfrm>
              <a:custGeom>
                <a:avLst/>
                <a:gdLst/>
                <a:ahLst/>
                <a:cxnLst/>
                <a:rect l="l" t="t" r="r" b="b"/>
                <a:pathLst>
                  <a:path w="6384251" h="71844">
                    <a:moveTo>
                      <a:pt x="0" y="0"/>
                    </a:moveTo>
                    <a:lnTo>
                      <a:pt x="6384251" y="0"/>
                    </a:lnTo>
                    <a:lnTo>
                      <a:pt x="6384251" y="71844"/>
                    </a:lnTo>
                    <a:lnTo>
                      <a:pt x="0" y="71844"/>
                    </a:lnTo>
                    <a:close/>
                  </a:path>
                </a:pathLst>
              </a:custGeom>
              <a:solidFill>
                <a:srgbClr val="75AADB"/>
              </a:solidFill>
            </p:spPr>
            <p:txBody>
              <a:bodyPr/>
              <a:lstStyle/>
              <a:p>
                <a:endParaRPr lang="es-AR"/>
              </a:p>
            </p:txBody>
          </p:sp>
          <p:sp>
            <p:nvSpPr>
              <p:cNvPr id="11" name="TextBox 11"/>
              <p:cNvSpPr txBox="1"/>
              <p:nvPr/>
            </p:nvSpPr>
            <p:spPr>
              <a:xfrm>
                <a:off x="0" y="-38100"/>
                <a:ext cx="6384251" cy="109944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1865"/>
                  </a:lnSpc>
                </a:pPr>
                <a:endParaRPr/>
              </a:p>
            </p:txBody>
          </p:sp>
        </p:grpSp>
      </p:grpSp>
      <p:sp>
        <p:nvSpPr>
          <p:cNvPr id="12" name="TextBox 12"/>
          <p:cNvSpPr txBox="1"/>
          <p:nvPr/>
        </p:nvSpPr>
        <p:spPr>
          <a:xfrm>
            <a:off x="5868007" y="1000301"/>
            <a:ext cx="6095394" cy="695324"/>
          </a:xfrm>
          <a:prstGeom prst="rect">
            <a:avLst/>
          </a:prstGeom>
          <a:solidFill>
            <a:srgbClr val="F6F7F7"/>
          </a:solidFill>
        </p:spPr>
        <p:txBody>
          <a:bodyPr wrap="square" lIns="0" tIns="0" rIns="0" bIns="0" rtlCol="0" anchor="t">
            <a:spAutoFit/>
          </a:bodyPr>
          <a:lstStyle/>
          <a:p>
            <a:pPr marL="0" lvl="0" indent="0" algn="l">
              <a:lnSpc>
                <a:spcPts val="5399"/>
              </a:lnSpc>
              <a:spcBef>
                <a:spcPct val="0"/>
              </a:spcBef>
            </a:pPr>
            <a:r>
              <a:rPr lang="en-US" sz="4999" b="1" spc="-49" dirty="0">
                <a:solidFill>
                  <a:srgbClr val="2A6E8C"/>
                </a:solidFill>
                <a:latin typeface="Inter Bold"/>
                <a:ea typeface="Inter Bold"/>
                <a:cs typeface="Inter Bold"/>
                <a:sym typeface="Inter Bold"/>
              </a:rPr>
              <a:t>AVANCES CODECE</a:t>
            </a:r>
          </a:p>
        </p:txBody>
      </p:sp>
      <p:sp>
        <p:nvSpPr>
          <p:cNvPr id="13" name="TextBox 13"/>
          <p:cNvSpPr txBox="1"/>
          <p:nvPr/>
        </p:nvSpPr>
        <p:spPr>
          <a:xfrm>
            <a:off x="2264716" y="1819703"/>
            <a:ext cx="18450008" cy="281006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4831"/>
              </a:lnSpc>
            </a:pPr>
            <a:r>
              <a:rPr lang="en-US" sz="3199" b="1">
                <a:solidFill>
                  <a:srgbClr val="2A6E8C"/>
                </a:solidFill>
                <a:latin typeface="Inter Bold"/>
                <a:ea typeface="Inter Bold"/>
                <a:cs typeface="Inter Bold"/>
                <a:sym typeface="Inter Bold"/>
              </a:rPr>
              <a:t>LAS ACTIVIDADES RESERVADAS TRACCIONAN LOS CONTENIDOS </a:t>
            </a:r>
          </a:p>
          <a:p>
            <a:pPr algn="l">
              <a:lnSpc>
                <a:spcPts val="4831"/>
              </a:lnSpc>
            </a:pPr>
            <a:endParaRPr lang="en-US" sz="3199" b="1">
              <a:solidFill>
                <a:srgbClr val="2A6E8C"/>
              </a:solidFill>
              <a:latin typeface="Inter Bold"/>
              <a:ea typeface="Inter Bold"/>
              <a:cs typeface="Inter Bold"/>
              <a:sym typeface="Inter Bold"/>
            </a:endParaRPr>
          </a:p>
          <a:p>
            <a:pPr algn="l">
              <a:lnSpc>
                <a:spcPts val="4831"/>
              </a:lnSpc>
            </a:pPr>
            <a:endParaRPr lang="en-US" sz="3199" b="1">
              <a:solidFill>
                <a:srgbClr val="2A6E8C"/>
              </a:solidFill>
              <a:latin typeface="Inter Bold"/>
              <a:ea typeface="Inter Bold"/>
              <a:cs typeface="Inter Bold"/>
              <a:sym typeface="Inter Bold"/>
            </a:endParaRPr>
          </a:p>
          <a:p>
            <a:pPr algn="l">
              <a:lnSpc>
                <a:spcPts val="8304"/>
              </a:lnSpc>
            </a:pPr>
            <a:endParaRPr lang="en-US" sz="3199" b="1">
              <a:solidFill>
                <a:srgbClr val="2A6E8C"/>
              </a:solidFill>
              <a:latin typeface="Inter Bold"/>
              <a:ea typeface="Inter Bold"/>
              <a:cs typeface="Inter Bold"/>
              <a:sym typeface="Inter Bold"/>
            </a:endParaRPr>
          </a:p>
        </p:txBody>
      </p:sp>
      <p:sp>
        <p:nvSpPr>
          <p:cNvPr id="14" name="TextBox 14"/>
          <p:cNvSpPr txBox="1"/>
          <p:nvPr/>
        </p:nvSpPr>
        <p:spPr>
          <a:xfrm>
            <a:off x="1028700" y="2713023"/>
            <a:ext cx="16230600" cy="576262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1" indent="0" algn="just">
              <a:lnSpc>
                <a:spcPts val="4649"/>
              </a:lnSpc>
              <a:spcBef>
                <a:spcPct val="0"/>
              </a:spcBef>
            </a:pPr>
            <a:r>
              <a:rPr lang="en-US" sz="2499" b="1" u="none" strike="noStrike">
                <a:solidFill>
                  <a:srgbClr val="2A6E8C"/>
                </a:solidFill>
                <a:latin typeface="Inter Bold"/>
                <a:ea typeface="Inter Bold"/>
                <a:cs typeface="Inter Bold"/>
                <a:sym typeface="Inter Bold"/>
              </a:rPr>
              <a:t>I. Formación profesional:</a:t>
            </a:r>
          </a:p>
          <a:p>
            <a:pPr marL="0" lvl="1" indent="0" algn="just">
              <a:lnSpc>
                <a:spcPts val="4649"/>
              </a:lnSpc>
              <a:spcBef>
                <a:spcPct val="0"/>
              </a:spcBef>
            </a:pPr>
            <a:r>
              <a:rPr lang="en-US" sz="2499" b="1" u="none" strike="noStrike">
                <a:solidFill>
                  <a:srgbClr val="2A6E8C"/>
                </a:solidFill>
                <a:latin typeface="Inter Bold"/>
                <a:ea typeface="Inter Bold"/>
                <a:cs typeface="Inter Bold"/>
                <a:sym typeface="Inter Bold"/>
              </a:rPr>
              <a:t>b. Actividades reservadas:</a:t>
            </a:r>
          </a:p>
          <a:p>
            <a:pPr marL="0" lvl="1" indent="0" algn="just">
              <a:lnSpc>
                <a:spcPts val="4649"/>
              </a:lnSpc>
              <a:spcBef>
                <a:spcPct val="0"/>
              </a:spcBef>
            </a:pPr>
            <a:endParaRPr lang="en-US" sz="2499" b="1" u="none" strike="noStrike">
              <a:solidFill>
                <a:srgbClr val="2A6E8C"/>
              </a:solidFill>
              <a:latin typeface="Inter Bold"/>
              <a:ea typeface="Inter Bold"/>
              <a:cs typeface="Inter Bold"/>
              <a:sym typeface="Inter Bold"/>
            </a:endParaRPr>
          </a:p>
          <a:p>
            <a:pPr marL="0" lvl="1" indent="0" algn="just">
              <a:lnSpc>
                <a:spcPts val="4649"/>
              </a:lnSpc>
              <a:spcBef>
                <a:spcPct val="0"/>
              </a:spcBef>
            </a:pPr>
            <a:r>
              <a:rPr lang="en-US" sz="2499" b="1" u="none" strike="noStrike">
                <a:solidFill>
                  <a:srgbClr val="2A6E8C"/>
                </a:solidFill>
                <a:latin typeface="Inter Bold"/>
                <a:ea typeface="Inter Bold"/>
                <a:cs typeface="Inter Bold"/>
                <a:sym typeface="Inter Bold"/>
              </a:rPr>
              <a:t>Actividad reservada 1. </a:t>
            </a:r>
            <a:r>
              <a:rPr lang="en-US" sz="2499" u="none" strike="noStrike">
                <a:solidFill>
                  <a:srgbClr val="2A6E8C"/>
                </a:solidFill>
                <a:latin typeface="Inter"/>
                <a:ea typeface="Inter"/>
                <a:cs typeface="Inter"/>
                <a:sym typeface="Inter"/>
              </a:rPr>
              <a:t>Diseñar, dirigir e implementar sistemas de información contable en todos los segmentos de la contabilidad y costos.</a:t>
            </a:r>
          </a:p>
          <a:p>
            <a:pPr marL="0" lvl="1" indent="0" algn="just">
              <a:lnSpc>
                <a:spcPts val="4649"/>
              </a:lnSpc>
              <a:spcBef>
                <a:spcPct val="0"/>
              </a:spcBef>
            </a:pPr>
            <a:endParaRPr lang="en-US" sz="2499" u="none" strike="noStrike">
              <a:solidFill>
                <a:srgbClr val="2A6E8C"/>
              </a:solidFill>
              <a:latin typeface="Inter"/>
              <a:ea typeface="Inter"/>
              <a:cs typeface="Inter"/>
              <a:sym typeface="Inter"/>
            </a:endParaRPr>
          </a:p>
          <a:p>
            <a:pPr marL="0" lvl="1" indent="0" algn="just">
              <a:lnSpc>
                <a:spcPts val="4649"/>
              </a:lnSpc>
              <a:spcBef>
                <a:spcPct val="0"/>
              </a:spcBef>
            </a:pPr>
            <a:r>
              <a:rPr lang="en-US" sz="2499" u="none" strike="noStrike">
                <a:solidFill>
                  <a:srgbClr val="2A6E8C"/>
                </a:solidFill>
                <a:latin typeface="Inter"/>
                <a:ea typeface="Inter"/>
                <a:cs typeface="Inter"/>
                <a:sym typeface="Inter"/>
              </a:rPr>
              <a:t>7. Gestión de las organizaciones. Estructura organizacional. Sistemas administrativos. Gobierno corporativo. </a:t>
            </a:r>
          </a:p>
          <a:p>
            <a:pPr marL="0" lvl="1" indent="0" algn="just">
              <a:lnSpc>
                <a:spcPts val="4649"/>
              </a:lnSpc>
              <a:spcBef>
                <a:spcPct val="0"/>
              </a:spcBef>
            </a:pPr>
            <a:r>
              <a:rPr lang="en-US" sz="2499" u="none" strike="noStrike">
                <a:solidFill>
                  <a:srgbClr val="2A6E8C"/>
                </a:solidFill>
                <a:latin typeface="Inter"/>
                <a:ea typeface="Inter"/>
                <a:cs typeface="Inter"/>
                <a:sym typeface="Inter"/>
              </a:rPr>
              <a:t>8. Tecnologías digitales de la información y la comunicación. Gobernanza y seguridad de la información.</a:t>
            </a:r>
          </a:p>
          <a:p>
            <a:pPr marL="0" lvl="1" indent="0" algn="just">
              <a:lnSpc>
                <a:spcPts val="4649"/>
              </a:lnSpc>
              <a:spcBef>
                <a:spcPct val="0"/>
              </a:spcBef>
            </a:pPr>
            <a:endParaRPr lang="en-US" sz="2499" u="none" strike="noStrike">
              <a:solidFill>
                <a:srgbClr val="2A6E8C"/>
              </a:solidFill>
              <a:latin typeface="Inter"/>
              <a:ea typeface="Inter"/>
              <a:cs typeface="Inter"/>
              <a:sym typeface="Inter"/>
            </a:endParaRPr>
          </a:p>
        </p:txBody>
      </p:sp>
      <p:sp>
        <p:nvSpPr>
          <p:cNvPr id="15" name="Freeform 15"/>
          <p:cNvSpPr/>
          <p:nvPr/>
        </p:nvSpPr>
        <p:spPr>
          <a:xfrm>
            <a:off x="7189561" y="9117414"/>
            <a:ext cx="3908878" cy="1169586"/>
          </a:xfrm>
          <a:custGeom>
            <a:avLst/>
            <a:gdLst/>
            <a:ahLst/>
            <a:cxnLst/>
            <a:rect l="l" t="t" r="r" b="b"/>
            <a:pathLst>
              <a:path w="3908878" h="1169586">
                <a:moveTo>
                  <a:pt x="0" y="0"/>
                </a:moveTo>
                <a:lnTo>
                  <a:pt x="3908878" y="0"/>
                </a:lnTo>
                <a:lnTo>
                  <a:pt x="3908878" y="1169586"/>
                </a:lnTo>
                <a:lnTo>
                  <a:pt x="0" y="1169586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s-AR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6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0" y="1039906"/>
            <a:ext cx="18288000" cy="617405"/>
            <a:chOff x="0" y="0"/>
            <a:chExt cx="24384000" cy="823207"/>
          </a:xfrm>
        </p:grpSpPr>
        <p:grpSp>
          <p:nvGrpSpPr>
            <p:cNvPr id="3" name="Group 3"/>
            <p:cNvGrpSpPr/>
            <p:nvPr/>
          </p:nvGrpSpPr>
          <p:grpSpPr>
            <a:xfrm>
              <a:off x="0" y="0"/>
              <a:ext cx="24384000" cy="274402"/>
              <a:chOff x="0" y="0"/>
              <a:chExt cx="6384251" cy="71844"/>
            </a:xfrm>
          </p:grpSpPr>
          <p:sp>
            <p:nvSpPr>
              <p:cNvPr id="4" name="Freeform 4"/>
              <p:cNvSpPr/>
              <p:nvPr/>
            </p:nvSpPr>
            <p:spPr>
              <a:xfrm>
                <a:off x="0" y="0"/>
                <a:ext cx="6384251" cy="71844"/>
              </a:xfrm>
              <a:custGeom>
                <a:avLst/>
                <a:gdLst/>
                <a:ahLst/>
                <a:cxnLst/>
                <a:rect l="l" t="t" r="r" b="b"/>
                <a:pathLst>
                  <a:path w="6384251" h="71844">
                    <a:moveTo>
                      <a:pt x="0" y="0"/>
                    </a:moveTo>
                    <a:lnTo>
                      <a:pt x="6384251" y="0"/>
                    </a:lnTo>
                    <a:lnTo>
                      <a:pt x="6384251" y="71844"/>
                    </a:lnTo>
                    <a:lnTo>
                      <a:pt x="0" y="71844"/>
                    </a:lnTo>
                    <a:close/>
                  </a:path>
                </a:pathLst>
              </a:custGeom>
              <a:solidFill>
                <a:srgbClr val="75AADB"/>
              </a:solidFill>
            </p:spPr>
            <p:txBody>
              <a:bodyPr/>
              <a:lstStyle/>
              <a:p>
                <a:endParaRPr lang="es-AR"/>
              </a:p>
            </p:txBody>
          </p:sp>
          <p:sp>
            <p:nvSpPr>
              <p:cNvPr id="5" name="TextBox 5"/>
              <p:cNvSpPr txBox="1"/>
              <p:nvPr/>
            </p:nvSpPr>
            <p:spPr>
              <a:xfrm>
                <a:off x="0" y="-38100"/>
                <a:ext cx="6384251" cy="109944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1865"/>
                  </a:lnSpc>
                </a:pPr>
                <a:endParaRPr/>
              </a:p>
            </p:txBody>
          </p:sp>
        </p:grpSp>
        <p:grpSp>
          <p:nvGrpSpPr>
            <p:cNvPr id="6" name="Group 6"/>
            <p:cNvGrpSpPr/>
            <p:nvPr/>
          </p:nvGrpSpPr>
          <p:grpSpPr>
            <a:xfrm>
              <a:off x="0" y="274402"/>
              <a:ext cx="24384000" cy="274402"/>
              <a:chOff x="0" y="0"/>
              <a:chExt cx="6384251" cy="71844"/>
            </a:xfrm>
          </p:grpSpPr>
          <p:sp>
            <p:nvSpPr>
              <p:cNvPr id="7" name="Freeform 7"/>
              <p:cNvSpPr/>
              <p:nvPr/>
            </p:nvSpPr>
            <p:spPr>
              <a:xfrm>
                <a:off x="0" y="0"/>
                <a:ext cx="6384251" cy="71844"/>
              </a:xfrm>
              <a:custGeom>
                <a:avLst/>
                <a:gdLst/>
                <a:ahLst/>
                <a:cxnLst/>
                <a:rect l="l" t="t" r="r" b="b"/>
                <a:pathLst>
                  <a:path w="6384251" h="71844">
                    <a:moveTo>
                      <a:pt x="0" y="0"/>
                    </a:moveTo>
                    <a:lnTo>
                      <a:pt x="6384251" y="0"/>
                    </a:lnTo>
                    <a:lnTo>
                      <a:pt x="6384251" y="71844"/>
                    </a:lnTo>
                    <a:lnTo>
                      <a:pt x="0" y="71844"/>
                    </a:lnTo>
                    <a:close/>
                  </a:path>
                </a:pathLst>
              </a:custGeom>
              <a:solidFill>
                <a:srgbClr val="FFFFFF"/>
              </a:solidFill>
            </p:spPr>
            <p:txBody>
              <a:bodyPr/>
              <a:lstStyle/>
              <a:p>
                <a:endParaRPr lang="es-AR"/>
              </a:p>
            </p:txBody>
          </p:sp>
          <p:sp>
            <p:nvSpPr>
              <p:cNvPr id="8" name="TextBox 8"/>
              <p:cNvSpPr txBox="1"/>
              <p:nvPr/>
            </p:nvSpPr>
            <p:spPr>
              <a:xfrm>
                <a:off x="0" y="-38100"/>
                <a:ext cx="6384251" cy="109944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1865"/>
                  </a:lnSpc>
                </a:pPr>
                <a:endParaRPr/>
              </a:p>
            </p:txBody>
          </p:sp>
        </p:grpSp>
        <p:grpSp>
          <p:nvGrpSpPr>
            <p:cNvPr id="9" name="Group 9"/>
            <p:cNvGrpSpPr/>
            <p:nvPr/>
          </p:nvGrpSpPr>
          <p:grpSpPr>
            <a:xfrm>
              <a:off x="0" y="548805"/>
              <a:ext cx="24384000" cy="274402"/>
              <a:chOff x="0" y="0"/>
              <a:chExt cx="6384251" cy="71844"/>
            </a:xfrm>
          </p:grpSpPr>
          <p:sp>
            <p:nvSpPr>
              <p:cNvPr id="10" name="Freeform 10"/>
              <p:cNvSpPr/>
              <p:nvPr/>
            </p:nvSpPr>
            <p:spPr>
              <a:xfrm>
                <a:off x="0" y="0"/>
                <a:ext cx="6384251" cy="71844"/>
              </a:xfrm>
              <a:custGeom>
                <a:avLst/>
                <a:gdLst/>
                <a:ahLst/>
                <a:cxnLst/>
                <a:rect l="l" t="t" r="r" b="b"/>
                <a:pathLst>
                  <a:path w="6384251" h="71844">
                    <a:moveTo>
                      <a:pt x="0" y="0"/>
                    </a:moveTo>
                    <a:lnTo>
                      <a:pt x="6384251" y="0"/>
                    </a:lnTo>
                    <a:lnTo>
                      <a:pt x="6384251" y="71844"/>
                    </a:lnTo>
                    <a:lnTo>
                      <a:pt x="0" y="71844"/>
                    </a:lnTo>
                    <a:close/>
                  </a:path>
                </a:pathLst>
              </a:custGeom>
              <a:solidFill>
                <a:srgbClr val="75AADB"/>
              </a:solidFill>
            </p:spPr>
            <p:txBody>
              <a:bodyPr/>
              <a:lstStyle/>
              <a:p>
                <a:endParaRPr lang="es-AR"/>
              </a:p>
            </p:txBody>
          </p:sp>
          <p:sp>
            <p:nvSpPr>
              <p:cNvPr id="11" name="TextBox 11"/>
              <p:cNvSpPr txBox="1"/>
              <p:nvPr/>
            </p:nvSpPr>
            <p:spPr>
              <a:xfrm>
                <a:off x="0" y="-38100"/>
                <a:ext cx="6384251" cy="109944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1865"/>
                  </a:lnSpc>
                </a:pPr>
                <a:endParaRPr/>
              </a:p>
            </p:txBody>
          </p:sp>
        </p:grpSp>
      </p:grpSp>
      <p:sp>
        <p:nvSpPr>
          <p:cNvPr id="12" name="TextBox 12"/>
          <p:cNvSpPr txBox="1"/>
          <p:nvPr/>
        </p:nvSpPr>
        <p:spPr>
          <a:xfrm>
            <a:off x="5868007" y="1000301"/>
            <a:ext cx="6095394" cy="695324"/>
          </a:xfrm>
          <a:prstGeom prst="rect">
            <a:avLst/>
          </a:prstGeom>
          <a:solidFill>
            <a:srgbClr val="F6F7F7"/>
          </a:solidFill>
        </p:spPr>
        <p:txBody>
          <a:bodyPr wrap="square" lIns="0" tIns="0" rIns="0" bIns="0" rtlCol="0" anchor="t">
            <a:spAutoFit/>
          </a:bodyPr>
          <a:lstStyle/>
          <a:p>
            <a:pPr marL="0" lvl="0" indent="0" algn="l">
              <a:lnSpc>
                <a:spcPts val="5399"/>
              </a:lnSpc>
              <a:spcBef>
                <a:spcPct val="0"/>
              </a:spcBef>
            </a:pPr>
            <a:r>
              <a:rPr lang="en-US" sz="4999" b="1" spc="-49" dirty="0">
                <a:solidFill>
                  <a:srgbClr val="2A6E8C"/>
                </a:solidFill>
                <a:latin typeface="Inter Bold"/>
                <a:ea typeface="Inter Bold"/>
                <a:cs typeface="Inter Bold"/>
                <a:sym typeface="Inter Bold"/>
              </a:rPr>
              <a:t>AVANCES CODECE</a:t>
            </a:r>
          </a:p>
        </p:txBody>
      </p:sp>
      <p:sp>
        <p:nvSpPr>
          <p:cNvPr id="13" name="TextBox 13"/>
          <p:cNvSpPr txBox="1"/>
          <p:nvPr/>
        </p:nvSpPr>
        <p:spPr>
          <a:xfrm>
            <a:off x="2264716" y="1819703"/>
            <a:ext cx="18450008" cy="281006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4831"/>
              </a:lnSpc>
            </a:pPr>
            <a:r>
              <a:rPr lang="en-US" sz="3199" b="1">
                <a:solidFill>
                  <a:srgbClr val="2A6E8C"/>
                </a:solidFill>
                <a:latin typeface="Inter Bold"/>
                <a:ea typeface="Inter Bold"/>
                <a:cs typeface="Inter Bold"/>
                <a:sym typeface="Inter Bold"/>
              </a:rPr>
              <a:t>LAS ACTIVIDADES RESERVADAS TRACCIONAN LOS CONTENIDOS </a:t>
            </a:r>
          </a:p>
          <a:p>
            <a:pPr algn="l">
              <a:lnSpc>
                <a:spcPts val="4831"/>
              </a:lnSpc>
            </a:pPr>
            <a:endParaRPr lang="en-US" sz="3199" b="1">
              <a:solidFill>
                <a:srgbClr val="2A6E8C"/>
              </a:solidFill>
              <a:latin typeface="Inter Bold"/>
              <a:ea typeface="Inter Bold"/>
              <a:cs typeface="Inter Bold"/>
              <a:sym typeface="Inter Bold"/>
            </a:endParaRPr>
          </a:p>
          <a:p>
            <a:pPr algn="l">
              <a:lnSpc>
                <a:spcPts val="4831"/>
              </a:lnSpc>
            </a:pPr>
            <a:endParaRPr lang="en-US" sz="3199" b="1">
              <a:solidFill>
                <a:srgbClr val="2A6E8C"/>
              </a:solidFill>
              <a:latin typeface="Inter Bold"/>
              <a:ea typeface="Inter Bold"/>
              <a:cs typeface="Inter Bold"/>
              <a:sym typeface="Inter Bold"/>
            </a:endParaRPr>
          </a:p>
          <a:p>
            <a:pPr algn="l">
              <a:lnSpc>
                <a:spcPts val="8304"/>
              </a:lnSpc>
            </a:pPr>
            <a:endParaRPr lang="en-US" sz="3199" b="1">
              <a:solidFill>
                <a:srgbClr val="2A6E8C"/>
              </a:solidFill>
              <a:latin typeface="Inter Bold"/>
              <a:ea typeface="Inter Bold"/>
              <a:cs typeface="Inter Bold"/>
              <a:sym typeface="Inter Bold"/>
            </a:endParaRPr>
          </a:p>
        </p:txBody>
      </p:sp>
      <p:sp>
        <p:nvSpPr>
          <p:cNvPr id="14" name="TextBox 14"/>
          <p:cNvSpPr txBox="1"/>
          <p:nvPr/>
        </p:nvSpPr>
        <p:spPr>
          <a:xfrm>
            <a:off x="1028700" y="2567909"/>
            <a:ext cx="16230600" cy="692467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1" indent="0" algn="just">
              <a:lnSpc>
                <a:spcPts val="4649"/>
              </a:lnSpc>
              <a:spcBef>
                <a:spcPct val="0"/>
              </a:spcBef>
            </a:pPr>
            <a:r>
              <a:rPr lang="en-US" sz="2499" b="1" u="none" strike="noStrike">
                <a:solidFill>
                  <a:srgbClr val="2A6E8C"/>
                </a:solidFill>
                <a:latin typeface="Inter Bold"/>
                <a:ea typeface="Inter Bold"/>
                <a:cs typeface="Inter Bold"/>
                <a:sym typeface="Inter Bold"/>
              </a:rPr>
              <a:t>I. Formación profesional:</a:t>
            </a:r>
          </a:p>
          <a:p>
            <a:pPr marL="0" lvl="1" indent="0" algn="just">
              <a:lnSpc>
                <a:spcPts val="4649"/>
              </a:lnSpc>
              <a:spcBef>
                <a:spcPct val="0"/>
              </a:spcBef>
            </a:pPr>
            <a:r>
              <a:rPr lang="en-US" sz="2499" b="1" u="none" strike="noStrike">
                <a:solidFill>
                  <a:srgbClr val="2A6E8C"/>
                </a:solidFill>
                <a:latin typeface="Inter Bold"/>
                <a:ea typeface="Inter Bold"/>
                <a:cs typeface="Inter Bold"/>
                <a:sym typeface="Inter Bold"/>
              </a:rPr>
              <a:t>b. Actividades reservadas:</a:t>
            </a:r>
          </a:p>
          <a:p>
            <a:pPr algn="just">
              <a:lnSpc>
                <a:spcPts val="4649"/>
              </a:lnSpc>
              <a:spcBef>
                <a:spcPct val="0"/>
              </a:spcBef>
            </a:pPr>
            <a:r>
              <a:rPr lang="en-US" sz="2499" b="1" u="none" strike="noStrike">
                <a:solidFill>
                  <a:srgbClr val="2A6E8C"/>
                </a:solidFill>
                <a:latin typeface="Inter Bold"/>
                <a:ea typeface="Inter Bold"/>
                <a:cs typeface="Inter Bold"/>
                <a:sym typeface="Inter Bold"/>
              </a:rPr>
              <a:t>Actividad reservada 2. </a:t>
            </a:r>
            <a:r>
              <a:rPr lang="en-US" sz="2499" u="none" strike="noStrike">
                <a:solidFill>
                  <a:srgbClr val="2A6E8C"/>
                </a:solidFill>
                <a:latin typeface="Inter"/>
                <a:ea typeface="Inter"/>
                <a:cs typeface="Inter"/>
                <a:sym typeface="Inter"/>
              </a:rPr>
              <a:t>Registrar, medir y exponer la información contable, histórica y proyectada, para todo tipo de organizaciones y unidades económicas. </a:t>
            </a:r>
          </a:p>
          <a:p>
            <a:pPr algn="just">
              <a:lnSpc>
                <a:spcPts val="4649"/>
              </a:lnSpc>
              <a:spcBef>
                <a:spcPct val="0"/>
              </a:spcBef>
            </a:pPr>
            <a:r>
              <a:rPr lang="en-US" sz="2499" u="none" strike="noStrike">
                <a:solidFill>
                  <a:srgbClr val="2A6E8C"/>
                </a:solidFill>
                <a:latin typeface="Inter"/>
                <a:ea typeface="Inter"/>
                <a:cs typeface="Inter"/>
                <a:sym typeface="Inter"/>
              </a:rPr>
              <a:t>9. Normas contables sobre reconocimiento, medición, valuación y exposición. </a:t>
            </a:r>
          </a:p>
          <a:p>
            <a:pPr algn="just">
              <a:lnSpc>
                <a:spcPts val="4649"/>
              </a:lnSpc>
              <a:spcBef>
                <a:spcPct val="0"/>
              </a:spcBef>
            </a:pPr>
            <a:r>
              <a:rPr lang="en-US" sz="2499" u="none" strike="noStrike">
                <a:solidFill>
                  <a:srgbClr val="2A6E8C"/>
                </a:solidFill>
                <a:latin typeface="Inter"/>
                <a:ea typeface="Inter"/>
                <a:cs typeface="Inter"/>
                <a:sym typeface="Inter"/>
              </a:rPr>
              <a:t>10. Contabilidad patrimonial o financiera. Informes y estados contables de situación patrimonial, económica y financiera. </a:t>
            </a:r>
          </a:p>
          <a:p>
            <a:pPr algn="just">
              <a:lnSpc>
                <a:spcPts val="4649"/>
              </a:lnSpc>
              <a:spcBef>
                <a:spcPct val="0"/>
              </a:spcBef>
            </a:pPr>
            <a:r>
              <a:rPr lang="en-US" sz="2499" u="none" strike="noStrike">
                <a:solidFill>
                  <a:srgbClr val="2A6E8C"/>
                </a:solidFill>
                <a:latin typeface="Inter"/>
                <a:ea typeface="Inter"/>
                <a:cs typeface="Inter"/>
                <a:sym typeface="Inter"/>
              </a:rPr>
              <a:t>11. Sistemas de costos. Planificación y presupuestos. Contabilidad de gestión. </a:t>
            </a:r>
          </a:p>
          <a:p>
            <a:pPr algn="just">
              <a:lnSpc>
                <a:spcPts val="4649"/>
              </a:lnSpc>
              <a:spcBef>
                <a:spcPct val="0"/>
              </a:spcBef>
            </a:pPr>
            <a:r>
              <a:rPr lang="en-US" sz="2499" u="none" strike="noStrike">
                <a:solidFill>
                  <a:srgbClr val="2A6E8C"/>
                </a:solidFill>
                <a:latin typeface="Inter"/>
                <a:ea typeface="Inter"/>
                <a:cs typeface="Inter"/>
                <a:sym typeface="Inter"/>
              </a:rPr>
              <a:t>12. Régimen financiero y sistemas de control del sector público. Presupuesto. Contabilidad gubernamental. </a:t>
            </a:r>
          </a:p>
          <a:p>
            <a:pPr algn="just">
              <a:lnSpc>
                <a:spcPts val="4649"/>
              </a:lnSpc>
              <a:spcBef>
                <a:spcPct val="0"/>
              </a:spcBef>
            </a:pPr>
            <a:r>
              <a:rPr lang="en-US" sz="2499" u="none" strike="noStrike">
                <a:solidFill>
                  <a:srgbClr val="2A6E8C"/>
                </a:solidFill>
                <a:latin typeface="Inter"/>
                <a:ea typeface="Inter"/>
                <a:cs typeface="Inter"/>
                <a:sym typeface="Inter"/>
              </a:rPr>
              <a:t>13. Contabilidad ambiental y social. Desarrollo sostenible. </a:t>
            </a:r>
          </a:p>
          <a:p>
            <a:pPr marL="0" lvl="1" indent="0" algn="just">
              <a:lnSpc>
                <a:spcPts val="4649"/>
              </a:lnSpc>
              <a:spcBef>
                <a:spcPct val="0"/>
              </a:spcBef>
            </a:pPr>
            <a:r>
              <a:rPr lang="en-US" sz="2499" u="none" strike="noStrike">
                <a:solidFill>
                  <a:srgbClr val="2A6E8C"/>
                </a:solidFill>
                <a:latin typeface="Inter"/>
                <a:ea typeface="Inter"/>
                <a:cs typeface="Inter"/>
                <a:sym typeface="Inter"/>
              </a:rPr>
              <a:t>14. Cálculo financiero. Instrumentos financieros. Sistema financiero. Administración financiera. </a:t>
            </a:r>
          </a:p>
          <a:p>
            <a:pPr marL="0" lvl="1" indent="0" algn="just">
              <a:lnSpc>
                <a:spcPts val="4649"/>
              </a:lnSpc>
              <a:spcBef>
                <a:spcPct val="0"/>
              </a:spcBef>
            </a:pPr>
            <a:endParaRPr lang="en-US" sz="2499" u="none" strike="noStrike">
              <a:solidFill>
                <a:srgbClr val="2A6E8C"/>
              </a:solidFill>
              <a:latin typeface="Inter"/>
              <a:ea typeface="Inter"/>
              <a:cs typeface="Inter"/>
              <a:sym typeface="Inter"/>
            </a:endParaRPr>
          </a:p>
        </p:txBody>
      </p:sp>
      <p:sp>
        <p:nvSpPr>
          <p:cNvPr id="15" name="Freeform 15"/>
          <p:cNvSpPr/>
          <p:nvPr/>
        </p:nvSpPr>
        <p:spPr>
          <a:xfrm>
            <a:off x="7189561" y="9117414"/>
            <a:ext cx="3908878" cy="1169586"/>
          </a:xfrm>
          <a:custGeom>
            <a:avLst/>
            <a:gdLst/>
            <a:ahLst/>
            <a:cxnLst/>
            <a:rect l="l" t="t" r="r" b="b"/>
            <a:pathLst>
              <a:path w="3908878" h="1169586">
                <a:moveTo>
                  <a:pt x="0" y="0"/>
                </a:moveTo>
                <a:lnTo>
                  <a:pt x="3908878" y="0"/>
                </a:lnTo>
                <a:lnTo>
                  <a:pt x="3908878" y="1169586"/>
                </a:lnTo>
                <a:lnTo>
                  <a:pt x="0" y="1169586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s-AR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1299</Words>
  <Application>Microsoft Office PowerPoint</Application>
  <PresentationFormat>Personalizado</PresentationFormat>
  <Paragraphs>138</Paragraphs>
  <Slides>15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15</vt:i4>
      </vt:variant>
    </vt:vector>
  </HeadingPairs>
  <TitlesOfParts>
    <vt:vector size="20" baseType="lpstr">
      <vt:lpstr>Calibri</vt:lpstr>
      <vt:lpstr>Arial</vt:lpstr>
      <vt:lpstr>Inter</vt:lpstr>
      <vt:lpstr>Inter Bold</vt:lpstr>
      <vt:lpstr>Office Theme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marca de productos naturales naranja</dc:title>
  <dc:creator>APacifico</dc:creator>
  <cp:lastModifiedBy>alumno</cp:lastModifiedBy>
  <cp:revision>4</cp:revision>
  <dcterms:created xsi:type="dcterms:W3CDTF">2006-08-16T00:00:00Z</dcterms:created>
  <dcterms:modified xsi:type="dcterms:W3CDTF">2025-11-17T14:21:37Z</dcterms:modified>
  <dc:identifier>DAGwhn4RBM4</dc:identifier>
</cp:coreProperties>
</file>